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0"/>
  </p:notesMasterIdLst>
  <p:sldIdLst>
    <p:sldId id="256" r:id="rId2"/>
    <p:sldId id="261" r:id="rId3"/>
    <p:sldId id="262" r:id="rId4"/>
    <p:sldId id="263" r:id="rId5"/>
    <p:sldId id="265" r:id="rId6"/>
    <p:sldId id="264" r:id="rId7"/>
    <p:sldId id="281" r:id="rId8"/>
    <p:sldId id="267" r:id="rId9"/>
    <p:sldId id="266" r:id="rId10"/>
    <p:sldId id="377" r:id="rId11"/>
    <p:sldId id="376" r:id="rId12"/>
    <p:sldId id="268" r:id="rId13"/>
    <p:sldId id="257" r:id="rId14"/>
    <p:sldId id="258" r:id="rId15"/>
    <p:sldId id="269" r:id="rId16"/>
    <p:sldId id="282" r:id="rId17"/>
    <p:sldId id="366" r:id="rId18"/>
    <p:sldId id="273" r:id="rId19"/>
    <p:sldId id="283" r:id="rId20"/>
    <p:sldId id="276" r:id="rId21"/>
    <p:sldId id="367" r:id="rId22"/>
    <p:sldId id="313" r:id="rId23"/>
    <p:sldId id="321" r:id="rId24"/>
    <p:sldId id="369" r:id="rId25"/>
    <p:sldId id="368" r:id="rId26"/>
    <p:sldId id="310" r:id="rId27"/>
    <p:sldId id="314" r:id="rId28"/>
    <p:sldId id="365" r:id="rId29"/>
    <p:sldId id="370" r:id="rId30"/>
    <p:sldId id="315" r:id="rId31"/>
    <p:sldId id="311" r:id="rId32"/>
    <p:sldId id="312" r:id="rId33"/>
    <p:sldId id="316" r:id="rId34"/>
    <p:sldId id="290" r:id="rId35"/>
    <p:sldId id="371" r:id="rId36"/>
    <p:sldId id="291" r:id="rId37"/>
    <p:sldId id="292" r:id="rId38"/>
    <p:sldId id="317" r:id="rId39"/>
    <p:sldId id="318" r:id="rId40"/>
    <p:sldId id="319" r:id="rId41"/>
    <p:sldId id="358" r:id="rId42"/>
    <p:sldId id="284" r:id="rId43"/>
    <p:sldId id="354" r:id="rId44"/>
    <p:sldId id="372" r:id="rId45"/>
    <p:sldId id="355" r:id="rId46"/>
    <p:sldId id="373" r:id="rId47"/>
    <p:sldId id="322" r:id="rId48"/>
    <p:sldId id="324" r:id="rId49"/>
    <p:sldId id="325" r:id="rId50"/>
    <p:sldId id="326" r:id="rId51"/>
    <p:sldId id="328" r:id="rId52"/>
    <p:sldId id="323" r:id="rId53"/>
    <p:sldId id="298" r:id="rId54"/>
    <p:sldId id="332" r:id="rId55"/>
    <p:sldId id="337" r:id="rId56"/>
    <p:sldId id="334" r:id="rId57"/>
    <p:sldId id="336" r:id="rId58"/>
    <p:sldId id="327" r:id="rId59"/>
    <p:sldId id="331" r:id="rId60"/>
    <p:sldId id="280" r:id="rId61"/>
    <p:sldId id="338" r:id="rId62"/>
    <p:sldId id="330" r:id="rId63"/>
    <p:sldId id="374" r:id="rId64"/>
    <p:sldId id="305" r:id="rId65"/>
    <p:sldId id="340" r:id="rId66"/>
    <p:sldId id="345" r:id="rId67"/>
    <p:sldId id="300" r:id="rId68"/>
    <p:sldId id="342" r:id="rId69"/>
    <p:sldId id="301" r:id="rId70"/>
    <p:sldId id="302" r:id="rId71"/>
    <p:sldId id="343" r:id="rId72"/>
    <p:sldId id="349" r:id="rId73"/>
    <p:sldId id="362" r:id="rId74"/>
    <p:sldId id="352" r:id="rId75"/>
    <p:sldId id="339" r:id="rId76"/>
    <p:sldId id="363" r:id="rId77"/>
    <p:sldId id="353" r:id="rId78"/>
    <p:sldId id="306" r:id="rId79"/>
    <p:sldId id="307" r:id="rId80"/>
    <p:sldId id="308" r:id="rId81"/>
    <p:sldId id="356" r:id="rId82"/>
    <p:sldId id="348" r:id="rId83"/>
    <p:sldId id="350" r:id="rId84"/>
    <p:sldId id="357" r:id="rId85"/>
    <p:sldId id="309" r:id="rId86"/>
    <p:sldId id="351" r:id="rId87"/>
    <p:sldId id="361" r:id="rId88"/>
    <p:sldId id="360" r:id="rId89"/>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006666"/>
    <a:srgbClr val="422C16"/>
    <a:srgbClr val="CC6600"/>
    <a:srgbClr val="660066"/>
    <a:srgbClr val="0C788E"/>
    <a:srgbClr val="0099CC"/>
    <a:srgbClr val="3366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23" autoAdjust="0"/>
    <p:restoredTop sz="94652" autoAdjust="0"/>
  </p:normalViewPr>
  <p:slideViewPr>
    <p:cSldViewPr>
      <p:cViewPr varScale="1">
        <p:scale>
          <a:sx n="103" d="100"/>
          <a:sy n="103" d="100"/>
        </p:scale>
        <p:origin x="-13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F275B4-09AE-4F52-B552-376935911085}" type="datetimeFigureOut">
              <a:rPr lang="el-GR" smtClean="0"/>
              <a:t>8/11/2014</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1D4ED5-C2C7-4827-A4DB-83F4FF6C20E1}" type="slidenum">
              <a:rPr lang="el-GR" smtClean="0"/>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591D4ED5-C2C7-4827-A4DB-83F4FF6C20E1}" type="slidenum">
              <a:rPr lang="el-GR" smtClean="0"/>
              <a:t>10</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lvl1pPr>
              <a:defRPr/>
            </a:lvl1pPr>
          </a:lstStyle>
          <a:p>
            <a:endParaRPr lang="es-ES"/>
          </a:p>
        </p:txBody>
      </p:sp>
      <p:sp>
        <p:nvSpPr>
          <p:cNvPr id="5" name="4 - Θέση υποσέλιδου"/>
          <p:cNvSpPr>
            <a:spLocks noGrp="1"/>
          </p:cNvSpPr>
          <p:nvPr>
            <p:ph type="ftr" sz="quarter" idx="11"/>
          </p:nvPr>
        </p:nvSpPr>
        <p:spPr/>
        <p:txBody>
          <a:bodyPr/>
          <a:lstStyle>
            <a:lvl1pPr>
              <a:defRPr/>
            </a:lvl1pPr>
          </a:lstStyle>
          <a:p>
            <a:endParaRPr lang="es-ES"/>
          </a:p>
        </p:txBody>
      </p:sp>
      <p:sp>
        <p:nvSpPr>
          <p:cNvPr id="6" name="5 - Θέση αριθμού διαφάνειας"/>
          <p:cNvSpPr>
            <a:spLocks noGrp="1"/>
          </p:cNvSpPr>
          <p:nvPr>
            <p:ph type="sldNum" sz="quarter" idx="12"/>
          </p:nvPr>
        </p:nvSpPr>
        <p:spPr/>
        <p:txBody>
          <a:bodyPr/>
          <a:lstStyle>
            <a:lvl1pPr>
              <a:defRPr/>
            </a:lvl1pPr>
          </a:lstStyle>
          <a:p>
            <a:fld id="{778E854D-E04A-4049-983B-FC4DE736DC86}" type="slidenum">
              <a:rPr lang="es-ES"/>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s-ES"/>
          </a:p>
        </p:txBody>
      </p:sp>
      <p:sp>
        <p:nvSpPr>
          <p:cNvPr id="5" name="4 - Θέση υποσέλιδου"/>
          <p:cNvSpPr>
            <a:spLocks noGrp="1"/>
          </p:cNvSpPr>
          <p:nvPr>
            <p:ph type="ftr" sz="quarter" idx="11"/>
          </p:nvPr>
        </p:nvSpPr>
        <p:spPr/>
        <p:txBody>
          <a:bodyPr/>
          <a:lstStyle>
            <a:lvl1pPr>
              <a:defRPr/>
            </a:lvl1pPr>
          </a:lstStyle>
          <a:p>
            <a:endParaRPr lang="es-ES"/>
          </a:p>
        </p:txBody>
      </p:sp>
      <p:sp>
        <p:nvSpPr>
          <p:cNvPr id="6" name="5 - Θέση αριθμού διαφάνειας"/>
          <p:cNvSpPr>
            <a:spLocks noGrp="1"/>
          </p:cNvSpPr>
          <p:nvPr>
            <p:ph type="sldNum" sz="quarter" idx="12"/>
          </p:nvPr>
        </p:nvSpPr>
        <p:spPr/>
        <p:txBody>
          <a:bodyPr/>
          <a:lstStyle>
            <a:lvl1pPr>
              <a:defRPr/>
            </a:lvl1pPr>
          </a:lstStyle>
          <a:p>
            <a:fld id="{7CAC4900-EA21-4846-994A-0B2ABD8AD843}" type="slidenum">
              <a:rPr lang="es-ES"/>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s-ES"/>
          </a:p>
        </p:txBody>
      </p:sp>
      <p:sp>
        <p:nvSpPr>
          <p:cNvPr id="5" name="4 - Θέση υποσέλιδου"/>
          <p:cNvSpPr>
            <a:spLocks noGrp="1"/>
          </p:cNvSpPr>
          <p:nvPr>
            <p:ph type="ftr" sz="quarter" idx="11"/>
          </p:nvPr>
        </p:nvSpPr>
        <p:spPr/>
        <p:txBody>
          <a:bodyPr/>
          <a:lstStyle>
            <a:lvl1pPr>
              <a:defRPr/>
            </a:lvl1pPr>
          </a:lstStyle>
          <a:p>
            <a:endParaRPr lang="es-ES"/>
          </a:p>
        </p:txBody>
      </p:sp>
      <p:sp>
        <p:nvSpPr>
          <p:cNvPr id="6" name="5 - Θέση αριθμού διαφάνειας"/>
          <p:cNvSpPr>
            <a:spLocks noGrp="1"/>
          </p:cNvSpPr>
          <p:nvPr>
            <p:ph type="sldNum" sz="quarter" idx="12"/>
          </p:nvPr>
        </p:nvSpPr>
        <p:spPr/>
        <p:txBody>
          <a:bodyPr/>
          <a:lstStyle>
            <a:lvl1pPr>
              <a:defRPr/>
            </a:lvl1pPr>
          </a:lstStyle>
          <a:p>
            <a:fld id="{0E7A8F50-1844-4C0A-BC6B-AF1748DB2A2A}" type="slidenum">
              <a:rPr lang="es-ES"/>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s-ES"/>
          </a:p>
        </p:txBody>
      </p:sp>
      <p:sp>
        <p:nvSpPr>
          <p:cNvPr id="5" name="4 - Θέση υποσέλιδου"/>
          <p:cNvSpPr>
            <a:spLocks noGrp="1"/>
          </p:cNvSpPr>
          <p:nvPr>
            <p:ph type="ftr" sz="quarter" idx="11"/>
          </p:nvPr>
        </p:nvSpPr>
        <p:spPr/>
        <p:txBody>
          <a:bodyPr/>
          <a:lstStyle>
            <a:lvl1pPr>
              <a:defRPr/>
            </a:lvl1pPr>
          </a:lstStyle>
          <a:p>
            <a:endParaRPr lang="es-ES"/>
          </a:p>
        </p:txBody>
      </p:sp>
      <p:sp>
        <p:nvSpPr>
          <p:cNvPr id="6" name="5 - Θέση αριθμού διαφάνειας"/>
          <p:cNvSpPr>
            <a:spLocks noGrp="1"/>
          </p:cNvSpPr>
          <p:nvPr>
            <p:ph type="sldNum" sz="quarter" idx="12"/>
          </p:nvPr>
        </p:nvSpPr>
        <p:spPr/>
        <p:txBody>
          <a:bodyPr/>
          <a:lstStyle>
            <a:lvl1pPr>
              <a:defRPr/>
            </a:lvl1pPr>
          </a:lstStyle>
          <a:p>
            <a:fld id="{3CD03962-595C-4C0F-9F91-E32950485ED6}" type="slidenum">
              <a:rPr lang="es-ES"/>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endParaRPr lang="es-ES"/>
          </a:p>
        </p:txBody>
      </p:sp>
      <p:sp>
        <p:nvSpPr>
          <p:cNvPr id="5" name="4 - Θέση υποσέλιδου"/>
          <p:cNvSpPr>
            <a:spLocks noGrp="1"/>
          </p:cNvSpPr>
          <p:nvPr>
            <p:ph type="ftr" sz="quarter" idx="11"/>
          </p:nvPr>
        </p:nvSpPr>
        <p:spPr/>
        <p:txBody>
          <a:bodyPr/>
          <a:lstStyle>
            <a:lvl1pPr>
              <a:defRPr/>
            </a:lvl1pPr>
          </a:lstStyle>
          <a:p>
            <a:endParaRPr lang="es-ES"/>
          </a:p>
        </p:txBody>
      </p:sp>
      <p:sp>
        <p:nvSpPr>
          <p:cNvPr id="6" name="5 - Θέση αριθμού διαφάνειας"/>
          <p:cNvSpPr>
            <a:spLocks noGrp="1"/>
          </p:cNvSpPr>
          <p:nvPr>
            <p:ph type="sldNum" sz="quarter" idx="12"/>
          </p:nvPr>
        </p:nvSpPr>
        <p:spPr/>
        <p:txBody>
          <a:bodyPr/>
          <a:lstStyle>
            <a:lvl1pPr>
              <a:defRPr/>
            </a:lvl1pPr>
          </a:lstStyle>
          <a:p>
            <a:fld id="{5C4DA733-F43F-4C8D-8E9E-73B1E92F007E}" type="slidenum">
              <a:rPr lang="es-ES"/>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lvl1pPr>
              <a:defRPr/>
            </a:lvl1pPr>
          </a:lstStyle>
          <a:p>
            <a:endParaRPr lang="es-ES"/>
          </a:p>
        </p:txBody>
      </p:sp>
      <p:sp>
        <p:nvSpPr>
          <p:cNvPr id="6" name="5 - Θέση υποσέλιδου"/>
          <p:cNvSpPr>
            <a:spLocks noGrp="1"/>
          </p:cNvSpPr>
          <p:nvPr>
            <p:ph type="ftr" sz="quarter" idx="11"/>
          </p:nvPr>
        </p:nvSpPr>
        <p:spPr/>
        <p:txBody>
          <a:bodyPr/>
          <a:lstStyle>
            <a:lvl1pPr>
              <a:defRPr/>
            </a:lvl1pPr>
          </a:lstStyle>
          <a:p>
            <a:endParaRPr lang="es-ES"/>
          </a:p>
        </p:txBody>
      </p:sp>
      <p:sp>
        <p:nvSpPr>
          <p:cNvPr id="7" name="6 - Θέση αριθμού διαφάνειας"/>
          <p:cNvSpPr>
            <a:spLocks noGrp="1"/>
          </p:cNvSpPr>
          <p:nvPr>
            <p:ph type="sldNum" sz="quarter" idx="12"/>
          </p:nvPr>
        </p:nvSpPr>
        <p:spPr/>
        <p:txBody>
          <a:bodyPr/>
          <a:lstStyle>
            <a:lvl1pPr>
              <a:defRPr/>
            </a:lvl1pPr>
          </a:lstStyle>
          <a:p>
            <a:fld id="{908D75D1-2487-43C8-ACE9-A8ACDFEB25EC}" type="slidenum">
              <a:rPr lang="es-ES"/>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lvl1pPr>
              <a:defRPr/>
            </a:lvl1pPr>
          </a:lstStyle>
          <a:p>
            <a:endParaRPr lang="es-ES"/>
          </a:p>
        </p:txBody>
      </p:sp>
      <p:sp>
        <p:nvSpPr>
          <p:cNvPr id="8" name="7 - Θέση υποσέλιδου"/>
          <p:cNvSpPr>
            <a:spLocks noGrp="1"/>
          </p:cNvSpPr>
          <p:nvPr>
            <p:ph type="ftr" sz="quarter" idx="11"/>
          </p:nvPr>
        </p:nvSpPr>
        <p:spPr/>
        <p:txBody>
          <a:bodyPr/>
          <a:lstStyle>
            <a:lvl1pPr>
              <a:defRPr/>
            </a:lvl1pPr>
          </a:lstStyle>
          <a:p>
            <a:endParaRPr lang="es-ES"/>
          </a:p>
        </p:txBody>
      </p:sp>
      <p:sp>
        <p:nvSpPr>
          <p:cNvPr id="9" name="8 - Θέση αριθμού διαφάνειας"/>
          <p:cNvSpPr>
            <a:spLocks noGrp="1"/>
          </p:cNvSpPr>
          <p:nvPr>
            <p:ph type="sldNum" sz="quarter" idx="12"/>
          </p:nvPr>
        </p:nvSpPr>
        <p:spPr/>
        <p:txBody>
          <a:bodyPr/>
          <a:lstStyle>
            <a:lvl1pPr>
              <a:defRPr/>
            </a:lvl1pPr>
          </a:lstStyle>
          <a:p>
            <a:fld id="{4FD15B92-48B6-4ECA-833B-9628725AF6D3}" type="slidenum">
              <a:rPr lang="es-ES"/>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lvl1pPr>
              <a:defRPr/>
            </a:lvl1pPr>
          </a:lstStyle>
          <a:p>
            <a:endParaRPr lang="es-ES"/>
          </a:p>
        </p:txBody>
      </p:sp>
      <p:sp>
        <p:nvSpPr>
          <p:cNvPr id="4" name="3 - Θέση υποσέλιδου"/>
          <p:cNvSpPr>
            <a:spLocks noGrp="1"/>
          </p:cNvSpPr>
          <p:nvPr>
            <p:ph type="ftr" sz="quarter" idx="11"/>
          </p:nvPr>
        </p:nvSpPr>
        <p:spPr/>
        <p:txBody>
          <a:bodyPr/>
          <a:lstStyle>
            <a:lvl1pPr>
              <a:defRPr/>
            </a:lvl1pPr>
          </a:lstStyle>
          <a:p>
            <a:endParaRPr lang="es-ES"/>
          </a:p>
        </p:txBody>
      </p:sp>
      <p:sp>
        <p:nvSpPr>
          <p:cNvPr id="5" name="4 - Θέση αριθμού διαφάνειας"/>
          <p:cNvSpPr>
            <a:spLocks noGrp="1"/>
          </p:cNvSpPr>
          <p:nvPr>
            <p:ph type="sldNum" sz="quarter" idx="12"/>
          </p:nvPr>
        </p:nvSpPr>
        <p:spPr/>
        <p:txBody>
          <a:bodyPr/>
          <a:lstStyle>
            <a:lvl1pPr>
              <a:defRPr/>
            </a:lvl1pPr>
          </a:lstStyle>
          <a:p>
            <a:fld id="{E799E439-0529-45FF-A64D-F5411ABDC149}" type="slidenum">
              <a:rPr lang="es-ES"/>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lvl1pPr>
          </a:lstStyle>
          <a:p>
            <a:endParaRPr lang="es-ES"/>
          </a:p>
        </p:txBody>
      </p:sp>
      <p:sp>
        <p:nvSpPr>
          <p:cNvPr id="3" name="2 - Θέση υποσέλιδου"/>
          <p:cNvSpPr>
            <a:spLocks noGrp="1"/>
          </p:cNvSpPr>
          <p:nvPr>
            <p:ph type="ftr" sz="quarter" idx="11"/>
          </p:nvPr>
        </p:nvSpPr>
        <p:spPr/>
        <p:txBody>
          <a:bodyPr/>
          <a:lstStyle>
            <a:lvl1pPr>
              <a:defRPr/>
            </a:lvl1pPr>
          </a:lstStyle>
          <a:p>
            <a:endParaRPr lang="es-ES"/>
          </a:p>
        </p:txBody>
      </p:sp>
      <p:sp>
        <p:nvSpPr>
          <p:cNvPr id="4" name="3 - Θέση αριθμού διαφάνειας"/>
          <p:cNvSpPr>
            <a:spLocks noGrp="1"/>
          </p:cNvSpPr>
          <p:nvPr>
            <p:ph type="sldNum" sz="quarter" idx="12"/>
          </p:nvPr>
        </p:nvSpPr>
        <p:spPr/>
        <p:txBody>
          <a:bodyPr/>
          <a:lstStyle>
            <a:lvl1pPr>
              <a:defRPr/>
            </a:lvl1pPr>
          </a:lstStyle>
          <a:p>
            <a:fld id="{BDE7BF8A-F321-47AF-B16A-433D8ECC559C}" type="slidenum">
              <a:rPr lang="es-ES"/>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s-ES"/>
          </a:p>
        </p:txBody>
      </p:sp>
      <p:sp>
        <p:nvSpPr>
          <p:cNvPr id="6" name="5 - Θέση υποσέλιδου"/>
          <p:cNvSpPr>
            <a:spLocks noGrp="1"/>
          </p:cNvSpPr>
          <p:nvPr>
            <p:ph type="ftr" sz="quarter" idx="11"/>
          </p:nvPr>
        </p:nvSpPr>
        <p:spPr/>
        <p:txBody>
          <a:bodyPr/>
          <a:lstStyle>
            <a:lvl1pPr>
              <a:defRPr/>
            </a:lvl1pPr>
          </a:lstStyle>
          <a:p>
            <a:endParaRPr lang="es-ES"/>
          </a:p>
        </p:txBody>
      </p:sp>
      <p:sp>
        <p:nvSpPr>
          <p:cNvPr id="7" name="6 - Θέση αριθμού διαφάνειας"/>
          <p:cNvSpPr>
            <a:spLocks noGrp="1"/>
          </p:cNvSpPr>
          <p:nvPr>
            <p:ph type="sldNum" sz="quarter" idx="12"/>
          </p:nvPr>
        </p:nvSpPr>
        <p:spPr/>
        <p:txBody>
          <a:bodyPr/>
          <a:lstStyle>
            <a:lvl1pPr>
              <a:defRPr/>
            </a:lvl1pPr>
          </a:lstStyle>
          <a:p>
            <a:fld id="{71367CA2-6C32-43D8-B63C-C86F54B42561}" type="slidenum">
              <a:rPr lang="es-ES"/>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s-ES"/>
          </a:p>
        </p:txBody>
      </p:sp>
      <p:sp>
        <p:nvSpPr>
          <p:cNvPr id="6" name="5 - Θέση υποσέλιδου"/>
          <p:cNvSpPr>
            <a:spLocks noGrp="1"/>
          </p:cNvSpPr>
          <p:nvPr>
            <p:ph type="ftr" sz="quarter" idx="11"/>
          </p:nvPr>
        </p:nvSpPr>
        <p:spPr/>
        <p:txBody>
          <a:bodyPr/>
          <a:lstStyle>
            <a:lvl1pPr>
              <a:defRPr/>
            </a:lvl1pPr>
          </a:lstStyle>
          <a:p>
            <a:endParaRPr lang="es-ES"/>
          </a:p>
        </p:txBody>
      </p:sp>
      <p:sp>
        <p:nvSpPr>
          <p:cNvPr id="7" name="6 - Θέση αριθμού διαφάνειας"/>
          <p:cNvSpPr>
            <a:spLocks noGrp="1"/>
          </p:cNvSpPr>
          <p:nvPr>
            <p:ph type="sldNum" sz="quarter" idx="12"/>
          </p:nvPr>
        </p:nvSpPr>
        <p:spPr/>
        <p:txBody>
          <a:bodyPr/>
          <a:lstStyle>
            <a:lvl1pPr>
              <a:defRPr/>
            </a:lvl1pPr>
          </a:lstStyle>
          <a:p>
            <a:fld id="{CFD842CE-2AEB-4BFB-881C-A10847F049D6}" type="slidenum">
              <a:rPr lang="es-ES"/>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7F4E852-2A00-40ED-A28E-0CCAE632E0A5}" type="slidenum">
              <a:rPr lang="es-ES"/>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8" name="Rectangle 150"/>
          <p:cNvSpPr>
            <a:spLocks noGrp="1" noChangeArrowheads="1"/>
          </p:cNvSpPr>
          <p:nvPr>
            <p:ph type="ctrTitle"/>
          </p:nvPr>
        </p:nvSpPr>
        <p:spPr>
          <a:xfrm>
            <a:off x="1115616" y="188640"/>
            <a:ext cx="7558608" cy="2304256"/>
          </a:xfrm>
        </p:spPr>
        <p:txBody>
          <a:bodyPr/>
          <a:lstStyle/>
          <a:p>
            <a:r>
              <a:rPr lang="el-GR" sz="3200" dirty="0" smtClean="0">
                <a:latin typeface="Comic Sans MS" pitchFamily="66" charset="0"/>
              </a:rPr>
              <a:t>ΚΝΛ. Β΄ ΛΥΚΕΙΟΥ: Μια περιδιάβαση στα Λογοτεχνικά ρεύματα και την Ιστορία της Λογοτεχνίας</a:t>
            </a:r>
            <a:endParaRPr lang="es-ES" sz="3200" b="1" dirty="0">
              <a:solidFill>
                <a:srgbClr val="336699"/>
              </a:solidFill>
            </a:endParaRPr>
          </a:p>
        </p:txBody>
      </p:sp>
      <p:sp>
        <p:nvSpPr>
          <p:cNvPr id="5" name="4 - Υπότιτλος"/>
          <p:cNvSpPr>
            <a:spLocks noGrp="1"/>
          </p:cNvSpPr>
          <p:nvPr>
            <p:ph type="subTitle" idx="1"/>
          </p:nvPr>
        </p:nvSpPr>
        <p:spPr>
          <a:xfrm>
            <a:off x="2267744" y="5877272"/>
            <a:ext cx="5536704" cy="744488"/>
          </a:xfrm>
        </p:spPr>
        <p:txBody>
          <a:bodyPr/>
          <a:lstStyle/>
          <a:p>
            <a:r>
              <a:rPr lang="el-GR" dirty="0" smtClean="0">
                <a:solidFill>
                  <a:srgbClr val="660066"/>
                </a:solidFill>
                <a:latin typeface="Comic Sans MS" pitchFamily="66" charset="0"/>
              </a:rPr>
              <a:t>Αγάθη Γεωργιάδου</a:t>
            </a:r>
            <a:endParaRPr lang="el-GR" dirty="0">
              <a:solidFill>
                <a:srgbClr val="660066"/>
              </a:solidFill>
              <a:latin typeface="Comic Sans MS" pitchFamily="66" charset="0"/>
            </a:endParaRPr>
          </a:p>
        </p:txBody>
      </p:sp>
      <p:pic>
        <p:nvPicPr>
          <p:cNvPr id="4" name="3 - Εικόνα" descr="ratsismos_sti_logotexnia.jpg"/>
          <p:cNvPicPr>
            <a:picLocks noChangeAspect="1"/>
          </p:cNvPicPr>
          <p:nvPr/>
        </p:nvPicPr>
        <p:blipFill>
          <a:blip r:embed="rId2" cstate="print"/>
          <a:stretch>
            <a:fillRect/>
          </a:stretch>
        </p:blipFill>
        <p:spPr>
          <a:xfrm>
            <a:off x="2843808" y="2420888"/>
            <a:ext cx="3874768" cy="287749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827584" y="188640"/>
            <a:ext cx="7869560" cy="648072"/>
          </a:xfrm>
        </p:spPr>
        <p:txBody>
          <a:bodyPr/>
          <a:lstStyle/>
          <a:p>
            <a:r>
              <a:rPr lang="el-GR" sz="3200" dirty="0" err="1" smtClean="0">
                <a:solidFill>
                  <a:srgbClr val="7030A0"/>
                </a:solidFill>
                <a:latin typeface="Trebuchet MS" pitchFamily="34" charset="0"/>
              </a:rPr>
              <a:t>Χρονογραμμή</a:t>
            </a:r>
            <a:r>
              <a:rPr lang="el-GR" sz="3200" dirty="0" smtClean="0">
                <a:solidFill>
                  <a:srgbClr val="7030A0"/>
                </a:solidFill>
                <a:latin typeface="Trebuchet MS" pitchFamily="34" charset="0"/>
              </a:rPr>
              <a:t> Ν.Ε. </a:t>
            </a:r>
            <a:r>
              <a:rPr lang="el-GR" sz="3200" dirty="0" smtClean="0">
                <a:solidFill>
                  <a:srgbClr val="7030A0"/>
                </a:solidFill>
                <a:latin typeface="Trebuchet MS" pitchFamily="34" charset="0"/>
              </a:rPr>
              <a:t>Λογοτεχνίας</a:t>
            </a:r>
            <a:br>
              <a:rPr lang="el-GR" sz="3200" dirty="0" smtClean="0">
                <a:solidFill>
                  <a:srgbClr val="7030A0"/>
                </a:solidFill>
                <a:latin typeface="Trebuchet MS" pitchFamily="34" charset="0"/>
              </a:rPr>
            </a:br>
            <a:r>
              <a:rPr lang="en-GB" sz="1400" dirty="0" smtClean="0">
                <a:solidFill>
                  <a:schemeClr val="tx1"/>
                </a:solidFill>
                <a:latin typeface="Trebuchet MS" pitchFamily="34" charset="0"/>
              </a:rPr>
              <a:t>http://www.tiki-toki.com/timeline/entry/90157/-/#vars!date=2172-02-20_21:15:27!</a:t>
            </a:r>
            <a:endParaRPr lang="el-GR" sz="1400" dirty="0">
              <a:solidFill>
                <a:schemeClr val="tx1"/>
              </a:solidFill>
              <a:latin typeface="Trebuchet MS" pitchFamily="34" charset="0"/>
            </a:endParaRPr>
          </a:p>
        </p:txBody>
      </p:sp>
      <p:pic>
        <p:nvPicPr>
          <p:cNvPr id="6" name="5 - Θέση περιεχομένου" descr="χρονογραμμή__Ν.Ε._Λογοτεχνίας.png"/>
          <p:cNvPicPr>
            <a:picLocks noGrp="1" noChangeAspect="1"/>
          </p:cNvPicPr>
          <p:nvPr>
            <p:ph sz="half" idx="1"/>
          </p:nvPr>
        </p:nvPicPr>
        <p:blipFill>
          <a:blip r:embed="rId3" cstate="print"/>
          <a:stretch>
            <a:fillRect/>
          </a:stretch>
        </p:blipFill>
        <p:spPr>
          <a:xfrm>
            <a:off x="0" y="980728"/>
            <a:ext cx="9144000" cy="5877272"/>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827584" y="188640"/>
            <a:ext cx="7869560" cy="648072"/>
          </a:xfrm>
        </p:spPr>
        <p:txBody>
          <a:bodyPr/>
          <a:lstStyle/>
          <a:p>
            <a:r>
              <a:rPr lang="el-GR" sz="3200" dirty="0" err="1" smtClean="0">
                <a:solidFill>
                  <a:srgbClr val="7030A0"/>
                </a:solidFill>
                <a:latin typeface="Trebuchet MS" pitchFamily="34" charset="0"/>
              </a:rPr>
              <a:t>Χρονογραμμή</a:t>
            </a:r>
            <a:r>
              <a:rPr lang="el-GR" sz="3200" dirty="0" smtClean="0">
                <a:solidFill>
                  <a:srgbClr val="7030A0"/>
                </a:solidFill>
                <a:latin typeface="Trebuchet MS" pitchFamily="34" charset="0"/>
              </a:rPr>
              <a:t> Ν.Ε. Λογοτεχνίας</a:t>
            </a:r>
            <a:br>
              <a:rPr lang="el-GR" sz="3200" dirty="0" smtClean="0">
                <a:solidFill>
                  <a:srgbClr val="7030A0"/>
                </a:solidFill>
                <a:latin typeface="Trebuchet MS" pitchFamily="34" charset="0"/>
              </a:rPr>
            </a:br>
            <a:endParaRPr lang="el-GR" sz="3200" dirty="0">
              <a:solidFill>
                <a:srgbClr val="7030A0"/>
              </a:solidFill>
              <a:latin typeface="Trebuchet MS" pitchFamily="34" charset="0"/>
            </a:endParaRPr>
          </a:p>
        </p:txBody>
      </p:sp>
      <p:pic>
        <p:nvPicPr>
          <p:cNvPr id="8" name="7 - Θέση περιεχομένου" descr="1920-1960.png"/>
          <p:cNvPicPr>
            <a:picLocks noGrp="1" noChangeAspect="1"/>
          </p:cNvPicPr>
          <p:nvPr>
            <p:ph sz="half" idx="2"/>
          </p:nvPr>
        </p:nvPicPr>
        <p:blipFill>
          <a:blip r:embed="rId2" cstate="print"/>
          <a:stretch>
            <a:fillRect/>
          </a:stretch>
        </p:blipFill>
        <p:spPr>
          <a:xfrm>
            <a:off x="0" y="908720"/>
            <a:ext cx="9061166" cy="594928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274638"/>
            <a:ext cx="8219256" cy="922114"/>
          </a:xfrm>
        </p:spPr>
        <p:txBody>
          <a:bodyPr/>
          <a:lstStyle/>
          <a:p>
            <a:r>
              <a:rPr lang="el-GR" sz="3600" dirty="0" smtClean="0">
                <a:solidFill>
                  <a:schemeClr val="tx1"/>
                </a:solidFill>
                <a:latin typeface="Comic Sans MS" pitchFamily="66" charset="0"/>
              </a:rPr>
              <a:t>Τα ποιητικά ρεύματα ως και το 1880</a:t>
            </a:r>
            <a:br>
              <a:rPr lang="el-GR" sz="3600" dirty="0" smtClean="0">
                <a:solidFill>
                  <a:schemeClr val="tx1"/>
                </a:solidFill>
                <a:latin typeface="Comic Sans MS" pitchFamily="66" charset="0"/>
              </a:rPr>
            </a:br>
            <a:r>
              <a:rPr lang="el-GR" sz="3600" dirty="0" smtClean="0">
                <a:solidFill>
                  <a:srgbClr val="7030A0"/>
                </a:solidFill>
                <a:latin typeface="Comic Sans MS" pitchFamily="66" charset="0"/>
              </a:rPr>
              <a:t>ΡΟΜΑΝΤΙΣΜΟΣ</a:t>
            </a:r>
            <a:endParaRPr lang="el-GR" sz="3600" dirty="0">
              <a:solidFill>
                <a:srgbClr val="7030A0"/>
              </a:solidFill>
              <a:latin typeface="Comic Sans MS" pitchFamily="66" charset="0"/>
            </a:endParaRPr>
          </a:p>
        </p:txBody>
      </p:sp>
      <p:sp>
        <p:nvSpPr>
          <p:cNvPr id="3" name="2 - Θέση περιεχομένου"/>
          <p:cNvSpPr>
            <a:spLocks noGrp="1"/>
          </p:cNvSpPr>
          <p:nvPr>
            <p:ph idx="1"/>
          </p:nvPr>
        </p:nvSpPr>
        <p:spPr>
          <a:xfrm>
            <a:off x="1043608" y="1484784"/>
            <a:ext cx="4680520" cy="4392488"/>
          </a:xfrm>
        </p:spPr>
        <p:txBody>
          <a:bodyPr/>
          <a:lstStyle/>
          <a:p>
            <a:r>
              <a:rPr lang="el-GR" dirty="0">
                <a:solidFill>
                  <a:schemeClr val="tx1"/>
                </a:solidFill>
                <a:latin typeface="Comic Sans MS" pitchFamily="66" charset="0"/>
              </a:rPr>
              <a:t>Ο Ρομαντισμός </a:t>
            </a:r>
            <a:r>
              <a:rPr lang="el-GR" dirty="0" smtClean="0">
                <a:solidFill>
                  <a:schemeClr val="tx1"/>
                </a:solidFill>
                <a:latin typeface="Comic Sans MS" pitchFamily="66" charset="0"/>
              </a:rPr>
              <a:t>γεννήθηκε </a:t>
            </a:r>
            <a:r>
              <a:rPr lang="el-GR" dirty="0">
                <a:solidFill>
                  <a:schemeClr val="tx1"/>
                </a:solidFill>
                <a:latin typeface="Comic Sans MS" pitchFamily="66" charset="0"/>
              </a:rPr>
              <a:t>κατά το τέλος του 18</a:t>
            </a:r>
            <a:r>
              <a:rPr lang="el-GR" baseline="30000" dirty="0">
                <a:solidFill>
                  <a:schemeClr val="tx1"/>
                </a:solidFill>
                <a:latin typeface="Comic Sans MS" pitchFamily="66" charset="0"/>
              </a:rPr>
              <a:t>ου</a:t>
            </a:r>
            <a:r>
              <a:rPr lang="el-GR" dirty="0">
                <a:solidFill>
                  <a:schemeClr val="tx1"/>
                </a:solidFill>
                <a:latin typeface="Comic Sans MS" pitchFamily="66" charset="0"/>
              </a:rPr>
              <a:t> αιώνα στην Ευρώπη ως αντίδραση προς τον </a:t>
            </a:r>
            <a:r>
              <a:rPr lang="el-GR" dirty="0" smtClean="0">
                <a:solidFill>
                  <a:schemeClr val="tx1"/>
                </a:solidFill>
                <a:latin typeface="Comic Sans MS" pitchFamily="66" charset="0"/>
              </a:rPr>
              <a:t>Κλασικισμό καθώς και τον </a:t>
            </a:r>
            <a:r>
              <a:rPr lang="el-GR" dirty="0">
                <a:solidFill>
                  <a:schemeClr val="tx1"/>
                </a:solidFill>
                <a:latin typeface="Comic Sans MS" pitchFamily="66" charset="0"/>
              </a:rPr>
              <a:t>ορθολογισμό που καλλιέργησε ο </a:t>
            </a:r>
            <a:r>
              <a:rPr lang="el-GR" dirty="0" smtClean="0">
                <a:solidFill>
                  <a:schemeClr val="tx1"/>
                </a:solidFill>
                <a:latin typeface="Comic Sans MS" pitchFamily="66" charset="0"/>
              </a:rPr>
              <a:t>Διαφωτισμός.</a:t>
            </a:r>
            <a:endParaRPr lang="el-GR" dirty="0">
              <a:solidFill>
                <a:schemeClr val="tx1"/>
              </a:solidFill>
              <a:latin typeface="Comic Sans MS" pitchFamily="66" charset="0"/>
            </a:endParaRPr>
          </a:p>
          <a:p>
            <a:pPr lvl="0"/>
            <a:endParaRPr lang="el-GR" dirty="0">
              <a:solidFill>
                <a:schemeClr val="tx1"/>
              </a:solidFill>
              <a:latin typeface="+mn-lt"/>
              <a:ea typeface="+mn-ea"/>
              <a:cs typeface="+mn-cs"/>
            </a:endParaRPr>
          </a:p>
        </p:txBody>
      </p:sp>
      <p:pic>
        <p:nvPicPr>
          <p:cNvPr id="4" name="3 - Εικόνα" descr="images.jpg"/>
          <p:cNvPicPr>
            <a:picLocks noChangeAspect="1"/>
          </p:cNvPicPr>
          <p:nvPr/>
        </p:nvPicPr>
        <p:blipFill>
          <a:blip r:embed="rId2" cstate="print"/>
          <a:stretch>
            <a:fillRect/>
          </a:stretch>
        </p:blipFill>
        <p:spPr>
          <a:xfrm>
            <a:off x="5868144" y="2204864"/>
            <a:ext cx="2883024" cy="208823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95288" y="188913"/>
            <a:ext cx="8229600" cy="981075"/>
          </a:xfrm>
        </p:spPr>
        <p:txBody>
          <a:bodyPr/>
          <a:lstStyle/>
          <a:p>
            <a:r>
              <a:rPr lang="el-GR" dirty="0" smtClean="0">
                <a:solidFill>
                  <a:srgbClr val="990000"/>
                </a:solidFill>
                <a:latin typeface="Comic Sans MS" pitchFamily="66" charset="0"/>
              </a:rPr>
              <a:t>Κύρια γνωρίσματα (συνοπτικά)</a:t>
            </a:r>
            <a:endParaRPr lang="el-GR" dirty="0">
              <a:solidFill>
                <a:srgbClr val="990000"/>
              </a:solidFill>
              <a:latin typeface="Comic Sans MS" pitchFamily="66" charset="0"/>
            </a:endParaRPr>
          </a:p>
        </p:txBody>
      </p:sp>
      <p:sp>
        <p:nvSpPr>
          <p:cNvPr id="106499" name="Rectangle 3"/>
          <p:cNvSpPr>
            <a:spLocks noGrp="1" noChangeArrowheads="1"/>
          </p:cNvSpPr>
          <p:nvPr>
            <p:ph type="body" idx="1"/>
          </p:nvPr>
        </p:nvSpPr>
        <p:spPr>
          <a:xfrm>
            <a:off x="1187624" y="1196752"/>
            <a:ext cx="7499176" cy="4608513"/>
          </a:xfrm>
        </p:spPr>
        <p:txBody>
          <a:bodyPr/>
          <a:lstStyle/>
          <a:p>
            <a:pPr lvl="0"/>
            <a:r>
              <a:rPr lang="el-GR" dirty="0" smtClean="0">
                <a:latin typeface="Comic Sans MS" pitchFamily="66" charset="0"/>
              </a:rPr>
              <a:t>Η άντληση της έμπνευσης από τον έρωτα, το θάνατο, τον ηρωισμό, τη μυθολογία</a:t>
            </a:r>
          </a:p>
          <a:p>
            <a:pPr lvl="0"/>
            <a:r>
              <a:rPr lang="el-GR" dirty="0" smtClean="0">
                <a:solidFill>
                  <a:schemeClr val="tx1"/>
                </a:solidFill>
                <a:latin typeface="Comic Sans MS" pitchFamily="66" charset="0"/>
              </a:rPr>
              <a:t>Η πίστη στην απελευθερωτική δύναμη της φαντασίας και του συναισθήματος</a:t>
            </a:r>
          </a:p>
          <a:p>
            <a:pPr lvl="0"/>
            <a:r>
              <a:rPr lang="el-GR" dirty="0" smtClean="0">
                <a:solidFill>
                  <a:schemeClr val="tx1"/>
                </a:solidFill>
                <a:latin typeface="Comic Sans MS" pitchFamily="66" charset="0"/>
              </a:rPr>
              <a:t>Η </a:t>
            </a:r>
            <a:r>
              <a:rPr lang="el-GR" dirty="0" smtClean="0">
                <a:latin typeface="Comic Sans MS" pitchFamily="66" charset="0"/>
              </a:rPr>
              <a:t>θέασή της φύσης ως  πνευματικής δύναμης που παρακινεί σε υψηλές υπερβάσεις</a:t>
            </a:r>
            <a:endParaRPr lang="el-G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3"/>
          <p:cNvSpPr>
            <a:spLocks noGrp="1" noChangeArrowheads="1"/>
          </p:cNvSpPr>
          <p:nvPr>
            <p:ph type="body" idx="1"/>
          </p:nvPr>
        </p:nvSpPr>
        <p:spPr>
          <a:xfrm>
            <a:off x="1115616" y="476672"/>
            <a:ext cx="7571184" cy="5649491"/>
          </a:xfrm>
        </p:spPr>
        <p:txBody>
          <a:bodyPr/>
          <a:lstStyle/>
          <a:p>
            <a:pPr lvl="0"/>
            <a:r>
              <a:rPr lang="el-GR" dirty="0" smtClean="0">
                <a:solidFill>
                  <a:schemeClr val="tx1"/>
                </a:solidFill>
                <a:latin typeface="Comic Sans MS" pitchFamily="66" charset="0"/>
              </a:rPr>
              <a:t>Η αγωνιστικότητα του ανθρώπου και το πάθος για την ελευθερία </a:t>
            </a:r>
          </a:p>
          <a:p>
            <a:pPr lvl="0"/>
            <a:r>
              <a:rPr lang="el-GR" dirty="0" smtClean="0">
                <a:latin typeface="Comic Sans MS" pitchFamily="66" charset="0"/>
              </a:rPr>
              <a:t>Ο</a:t>
            </a:r>
            <a:r>
              <a:rPr lang="el-GR" dirty="0" smtClean="0">
                <a:solidFill>
                  <a:schemeClr val="tx1"/>
                </a:solidFill>
                <a:latin typeface="Comic Sans MS" pitchFamily="66" charset="0"/>
              </a:rPr>
              <a:t> λυρισμός</a:t>
            </a:r>
          </a:p>
          <a:p>
            <a:pPr lvl="0"/>
            <a:r>
              <a:rPr lang="el-GR" dirty="0" smtClean="0">
                <a:solidFill>
                  <a:schemeClr val="tx1"/>
                </a:solidFill>
                <a:latin typeface="Comic Sans MS" pitchFamily="66" charset="0"/>
              </a:rPr>
              <a:t>Ο χειμαρρώδης λόγος και ο πλούτος των εκφραστικών μέσων, ιδιαίτερα των εικόνων.</a:t>
            </a:r>
          </a:p>
          <a:p>
            <a:pPr lvl="0"/>
            <a:r>
              <a:rPr lang="el-GR" dirty="0" smtClean="0">
                <a:solidFill>
                  <a:schemeClr val="tx1"/>
                </a:solidFill>
                <a:latin typeface="Comic Sans MS" pitchFamily="66" charset="0"/>
              </a:rPr>
              <a:t> Η ροπή προς το παράδοξο, το υπερφυσικό και μεταφυσικό στοιχείο</a:t>
            </a:r>
          </a:p>
          <a:p>
            <a:pPr lvl="0"/>
            <a:r>
              <a:rPr lang="el-GR" dirty="0">
                <a:latin typeface="Comic Sans MS" pitchFamily="66" charset="0"/>
              </a:rPr>
              <a:t>Η</a:t>
            </a:r>
            <a:r>
              <a:rPr lang="el-GR" dirty="0" smtClean="0">
                <a:solidFill>
                  <a:schemeClr val="tx1"/>
                </a:solidFill>
                <a:latin typeface="Comic Sans MS" pitchFamily="66" charset="0"/>
              </a:rPr>
              <a:t> τάση προς την εξιδανίκευση</a:t>
            </a:r>
            <a:endParaRPr lang="el-GR" dirty="0">
              <a:latin typeface="Comic Sans MS" pitchFamily="66"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99592" y="0"/>
            <a:ext cx="7869560" cy="908720"/>
          </a:xfrm>
        </p:spPr>
        <p:txBody>
          <a:bodyPr/>
          <a:lstStyle/>
          <a:p>
            <a:r>
              <a:rPr lang="el-GR" dirty="0" smtClean="0">
                <a:latin typeface="Comic Sans MS" pitchFamily="66" charset="0"/>
              </a:rPr>
              <a:t> </a:t>
            </a:r>
            <a:r>
              <a:rPr lang="el-GR" dirty="0" smtClean="0">
                <a:solidFill>
                  <a:srgbClr val="7030A0"/>
                </a:solidFill>
                <a:latin typeface="Comic Sans MS" pitchFamily="66" charset="0"/>
              </a:rPr>
              <a:t>Παρνασσισμός</a:t>
            </a:r>
            <a:endParaRPr lang="el-GR" dirty="0">
              <a:solidFill>
                <a:srgbClr val="7030A0"/>
              </a:solidFill>
              <a:latin typeface="Comic Sans MS" pitchFamily="66" charset="0"/>
            </a:endParaRPr>
          </a:p>
        </p:txBody>
      </p:sp>
      <p:sp>
        <p:nvSpPr>
          <p:cNvPr id="3" name="2 - Θέση περιεχομένου"/>
          <p:cNvSpPr>
            <a:spLocks noGrp="1"/>
          </p:cNvSpPr>
          <p:nvPr>
            <p:ph idx="1"/>
          </p:nvPr>
        </p:nvSpPr>
        <p:spPr>
          <a:xfrm>
            <a:off x="1475656" y="764704"/>
            <a:ext cx="7211144" cy="5400600"/>
          </a:xfrm>
        </p:spPr>
        <p:txBody>
          <a:bodyPr/>
          <a:lstStyle/>
          <a:p>
            <a:pPr lvl="0"/>
            <a:r>
              <a:rPr lang="el-GR" sz="2800" dirty="0" smtClean="0">
                <a:solidFill>
                  <a:schemeClr val="tx1"/>
                </a:solidFill>
                <a:latin typeface="Comic Sans MS" pitchFamily="66" charset="0"/>
              </a:rPr>
              <a:t>Γεννήθηκε ως αντίθεση </a:t>
            </a:r>
            <a:r>
              <a:rPr lang="el-GR" sz="2800" dirty="0">
                <a:solidFill>
                  <a:schemeClr val="tx1"/>
                </a:solidFill>
                <a:latin typeface="Comic Sans MS" pitchFamily="66" charset="0"/>
              </a:rPr>
              <a:t>προς τον </a:t>
            </a:r>
            <a:r>
              <a:rPr lang="el-GR" sz="2800" dirty="0" smtClean="0">
                <a:latin typeface="Comic Sans MS" pitchFamily="66" charset="0"/>
              </a:rPr>
              <a:t>άκρατο συναισθηματισμό που καλλιέργησε ο Ρομαντισμός .</a:t>
            </a:r>
            <a:endParaRPr lang="el-GR" sz="2800" dirty="0">
              <a:solidFill>
                <a:schemeClr val="tx1"/>
              </a:solidFill>
              <a:latin typeface="Comic Sans MS" pitchFamily="66" charset="0"/>
            </a:endParaRPr>
          </a:p>
          <a:p>
            <a:pPr lvl="0"/>
            <a:r>
              <a:rPr lang="el-GR" sz="2800" dirty="0">
                <a:solidFill>
                  <a:schemeClr val="tx1"/>
                </a:solidFill>
                <a:latin typeface="Comic Sans MS" pitchFamily="66" charset="0"/>
              </a:rPr>
              <a:t>Η απουσία πάθους και λυρικής έξαρσης, η χαλιναγώγηση του συναισθήματος</a:t>
            </a:r>
          </a:p>
          <a:p>
            <a:pPr lvl="0"/>
            <a:r>
              <a:rPr lang="el-GR" sz="2800" dirty="0">
                <a:solidFill>
                  <a:schemeClr val="tx1"/>
                </a:solidFill>
                <a:latin typeface="Comic Sans MS" pitchFamily="66" charset="0"/>
              </a:rPr>
              <a:t>Η πίστη στην αξία της μορφής </a:t>
            </a:r>
            <a:r>
              <a:rPr lang="el-GR" sz="2800" dirty="0" smtClean="0">
                <a:solidFill>
                  <a:schemeClr val="tx1"/>
                </a:solidFill>
                <a:latin typeface="Comic Sans MS" pitchFamily="66" charset="0"/>
              </a:rPr>
              <a:t>που </a:t>
            </a:r>
            <a:r>
              <a:rPr lang="el-GR" sz="2800" dirty="0">
                <a:solidFill>
                  <a:schemeClr val="tx1"/>
                </a:solidFill>
                <a:latin typeface="Comic Sans MS" pitchFamily="66" charset="0"/>
              </a:rPr>
              <a:t>εκδηλώνεται με την επιδίωξη της μορφικής τελειότητας: την ακριβόλογη έκφραση, την τάση προς τη λεπτομέρεια και την πλαστική επεξεργασία του στίχου. </a:t>
            </a:r>
          </a:p>
          <a:p>
            <a:endParaRPr lang="el-GR" sz="2000" dirty="0">
              <a:latin typeface="Comic Sans MS" pitchFamily="66"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a:xfrm>
            <a:off x="755576" y="980728"/>
            <a:ext cx="8085584" cy="3024336"/>
          </a:xfrm>
        </p:spPr>
        <p:txBody>
          <a:bodyPr/>
          <a:lstStyle/>
          <a:p>
            <a:r>
              <a:rPr lang="el-GR" sz="5400" b="1" dirty="0" smtClean="0">
                <a:solidFill>
                  <a:srgbClr val="990000"/>
                </a:solidFill>
                <a:latin typeface="Comic Sans MS" pitchFamily="66" charset="0"/>
              </a:rPr>
              <a:t>Η πεζογραφία από το 1880 ως το 1920</a:t>
            </a:r>
            <a:r>
              <a:rPr lang="el-GR" sz="5400" b="1" dirty="0" smtClean="0">
                <a:solidFill>
                  <a:srgbClr val="7030A0"/>
                </a:solidFill>
                <a:latin typeface="Comic Sans MS" pitchFamily="66" charset="0"/>
              </a:rPr>
              <a:t/>
            </a:r>
            <a:br>
              <a:rPr lang="el-GR" sz="5400" b="1" dirty="0" smtClean="0">
                <a:solidFill>
                  <a:srgbClr val="7030A0"/>
                </a:solidFill>
                <a:latin typeface="Comic Sans MS" pitchFamily="66" charset="0"/>
              </a:rPr>
            </a:br>
            <a:r>
              <a:rPr lang="el-GR" sz="4800" b="1" dirty="0" smtClean="0">
                <a:solidFill>
                  <a:schemeClr val="tx1"/>
                </a:solidFill>
                <a:latin typeface="Comic Sans MS" pitchFamily="66" charset="0"/>
              </a:rPr>
              <a:t>ΚΝΛ Β΄Λυκείου</a:t>
            </a:r>
            <a:r>
              <a:rPr lang="el-GR" sz="5400" b="1" dirty="0" smtClean="0">
                <a:solidFill>
                  <a:srgbClr val="990000"/>
                </a:solidFill>
                <a:latin typeface="Comic Sans MS" pitchFamily="66" charset="0"/>
              </a:rPr>
              <a:t/>
            </a:r>
            <a:br>
              <a:rPr lang="el-GR" sz="5400" b="1" dirty="0" smtClean="0">
                <a:solidFill>
                  <a:srgbClr val="990000"/>
                </a:solidFill>
                <a:latin typeface="Comic Sans MS" pitchFamily="66" charset="0"/>
              </a:rPr>
            </a:br>
            <a:endParaRPr lang="el-GR" b="1" dirty="0">
              <a:solidFill>
                <a:schemeClr val="tx1"/>
              </a:solidFill>
              <a:latin typeface="Comic Sans MS" pitchFamily="66" charset="0"/>
            </a:endParaRPr>
          </a:p>
        </p:txBody>
      </p:sp>
      <p:cxnSp>
        <p:nvCxnSpPr>
          <p:cNvPr id="4" name="3 - Ευθεία γραμμή σύνδεσης"/>
          <p:cNvCxnSpPr>
            <a:stCxn id="6" idx="1"/>
            <a:endCxn id="6" idx="3"/>
          </p:cNvCxnSpPr>
          <p:nvPr/>
        </p:nvCxnSpPr>
        <p:spPr>
          <a:xfrm>
            <a:off x="755576" y="2492896"/>
            <a:ext cx="8085584" cy="0"/>
          </a:xfrm>
          <a:prstGeom prst="line">
            <a:avLst/>
          </a:prstGeom>
          <a:ln>
            <a:solidFill>
              <a:srgbClr val="990000"/>
            </a:solidFill>
          </a:ln>
        </p:spPr>
        <p:style>
          <a:lnRef idx="1">
            <a:schemeClr val="accent1"/>
          </a:lnRef>
          <a:fillRef idx="0">
            <a:schemeClr val="accent1"/>
          </a:fillRef>
          <a:effectRef idx="0">
            <a:schemeClr val="accent1"/>
          </a:effectRef>
          <a:fontRef idx="minor">
            <a:schemeClr val="tx1"/>
          </a:fontRef>
        </p:style>
      </p:cxnSp>
      <p:pic>
        <p:nvPicPr>
          <p:cNvPr id="8" name="7 - Εικόνα" descr="images.jpg"/>
          <p:cNvPicPr>
            <a:picLocks noChangeAspect="1"/>
          </p:cNvPicPr>
          <p:nvPr/>
        </p:nvPicPr>
        <p:blipFill>
          <a:blip r:embed="rId2" cstate="print"/>
          <a:stretch>
            <a:fillRect/>
          </a:stretch>
        </p:blipFill>
        <p:spPr>
          <a:xfrm rot="1499389">
            <a:off x="2011474" y="3632973"/>
            <a:ext cx="2244249" cy="2693099"/>
          </a:xfrm>
          <a:prstGeom prst="rect">
            <a:avLst/>
          </a:prstGeom>
        </p:spPr>
      </p:pic>
      <p:pic>
        <p:nvPicPr>
          <p:cNvPr id="9" name="8 - Εικόνα" descr="κατάλογος_0.jpg"/>
          <p:cNvPicPr>
            <a:picLocks noChangeAspect="1"/>
          </p:cNvPicPr>
          <p:nvPr/>
        </p:nvPicPr>
        <p:blipFill>
          <a:blip r:embed="rId3" cstate="print"/>
          <a:stretch>
            <a:fillRect/>
          </a:stretch>
        </p:blipFill>
        <p:spPr>
          <a:xfrm>
            <a:off x="4788024" y="3861048"/>
            <a:ext cx="3874343" cy="259228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7030A0"/>
                </a:solidFill>
                <a:latin typeface="Comic Sans MS" pitchFamily="66" charset="0"/>
              </a:rPr>
              <a:t>Δίνουμε έμφαση:</a:t>
            </a:r>
            <a:endParaRPr lang="el-GR" dirty="0">
              <a:solidFill>
                <a:srgbClr val="7030A0"/>
              </a:solidFill>
              <a:latin typeface="Comic Sans MS" pitchFamily="66" charset="0"/>
            </a:endParaRPr>
          </a:p>
        </p:txBody>
      </p:sp>
      <p:pic>
        <p:nvPicPr>
          <p:cNvPr id="4" name="3 - Θέση περιεχομένου" descr="αστείοι-αριθμοί-1-κινούμε-nu-13023118.jpg"/>
          <p:cNvPicPr>
            <a:picLocks noGrp="1" noChangeAspect="1"/>
          </p:cNvPicPr>
          <p:nvPr>
            <p:ph sz="half" idx="1"/>
          </p:nvPr>
        </p:nvPicPr>
        <p:blipFill>
          <a:blip r:embed="rId2" cstate="print"/>
          <a:stretch>
            <a:fillRect/>
          </a:stretch>
        </p:blipFill>
        <p:spPr>
          <a:xfrm>
            <a:off x="683568" y="1268760"/>
            <a:ext cx="1060704" cy="1371600"/>
          </a:xfrm>
        </p:spPr>
      </p:pic>
      <p:sp>
        <p:nvSpPr>
          <p:cNvPr id="5" name="4 - Θέση περιεχομένου"/>
          <p:cNvSpPr>
            <a:spLocks noGrp="1"/>
          </p:cNvSpPr>
          <p:nvPr>
            <p:ph sz="half" idx="2"/>
          </p:nvPr>
        </p:nvSpPr>
        <p:spPr>
          <a:xfrm>
            <a:off x="2267744" y="1988839"/>
            <a:ext cx="5616624" cy="3312369"/>
          </a:xfrm>
        </p:spPr>
        <p:txBody>
          <a:bodyPr/>
          <a:lstStyle/>
          <a:p>
            <a:r>
              <a:rPr lang="el-GR" sz="3200" dirty="0" smtClean="0">
                <a:latin typeface="Comic Sans MS" pitchFamily="66" charset="0"/>
              </a:rPr>
              <a:t>Στη σχέση της εποχής  με τη λογοτεχνία (ιστορική περίοδος, βασικά χαρακτηριστικά)</a:t>
            </a:r>
            <a:endParaRPr lang="el-GR" sz="3200" dirty="0">
              <a:latin typeface="Comic Sans MS" pitchFamily="66"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3568" y="0"/>
            <a:ext cx="8157592" cy="908720"/>
          </a:xfrm>
        </p:spPr>
        <p:txBody>
          <a:bodyPr/>
          <a:lstStyle/>
          <a:p>
            <a:r>
              <a:rPr lang="el-GR" sz="3200" dirty="0">
                <a:solidFill>
                  <a:schemeClr val="tx1"/>
                </a:solidFill>
                <a:latin typeface="Comic Sans MS" pitchFamily="66" charset="0"/>
              </a:rPr>
              <a:t>Η</a:t>
            </a:r>
            <a:r>
              <a:rPr lang="el-GR" sz="3200" dirty="0" smtClean="0">
                <a:solidFill>
                  <a:schemeClr val="tx1"/>
                </a:solidFill>
                <a:latin typeface="Comic Sans MS" pitchFamily="66" charset="0"/>
              </a:rPr>
              <a:t> Ελλάδα από το 1880 ως το 1900</a:t>
            </a:r>
            <a:br>
              <a:rPr lang="el-GR" sz="3200" dirty="0" smtClean="0">
                <a:solidFill>
                  <a:schemeClr val="tx1"/>
                </a:solidFill>
                <a:latin typeface="Comic Sans MS" pitchFamily="66" charset="0"/>
              </a:rPr>
            </a:br>
            <a:r>
              <a:rPr lang="el-GR" sz="3200" u="sng" dirty="0" smtClean="0">
                <a:solidFill>
                  <a:srgbClr val="990000"/>
                </a:solidFill>
                <a:latin typeface="Comic Sans MS" pitchFamily="66" charset="0"/>
              </a:rPr>
              <a:t>Η πολιτική και οικονομική ζωή</a:t>
            </a:r>
            <a:endParaRPr lang="el-GR" sz="3200" u="sng" dirty="0">
              <a:solidFill>
                <a:srgbClr val="990000"/>
              </a:solidFill>
              <a:latin typeface="Comic Sans MS" pitchFamily="66" charset="0"/>
            </a:endParaRPr>
          </a:p>
        </p:txBody>
      </p:sp>
      <p:sp>
        <p:nvSpPr>
          <p:cNvPr id="3" name="2 - Θέση περιεχομένου"/>
          <p:cNvSpPr>
            <a:spLocks noGrp="1"/>
          </p:cNvSpPr>
          <p:nvPr>
            <p:ph idx="1"/>
          </p:nvPr>
        </p:nvSpPr>
        <p:spPr>
          <a:xfrm>
            <a:off x="1403648" y="1052737"/>
            <a:ext cx="7283152" cy="4752528"/>
          </a:xfrm>
        </p:spPr>
        <p:txBody>
          <a:bodyPr/>
          <a:lstStyle/>
          <a:p>
            <a:pPr>
              <a:buFont typeface="Wingdings" pitchFamily="2" charset="2"/>
              <a:buChar char="ü"/>
            </a:pPr>
            <a:r>
              <a:rPr lang="el-GR" sz="2400" b="1" dirty="0" smtClean="0">
                <a:solidFill>
                  <a:srgbClr val="7030A0"/>
                </a:solidFill>
                <a:latin typeface="Comic Sans MS" pitchFamily="66" charset="0"/>
              </a:rPr>
              <a:t>Προσάρτηση Θεσσαλίας και Άρτας </a:t>
            </a:r>
          </a:p>
          <a:p>
            <a:pPr>
              <a:buNone/>
            </a:pPr>
            <a:endParaRPr lang="el-GR" sz="2400" b="1" dirty="0" smtClean="0">
              <a:solidFill>
                <a:srgbClr val="7030A0"/>
              </a:solidFill>
              <a:latin typeface="Comic Sans MS" pitchFamily="66" charset="0"/>
            </a:endParaRPr>
          </a:p>
          <a:p>
            <a:pPr>
              <a:buFont typeface="Wingdings" pitchFamily="2" charset="2"/>
              <a:buChar char="ü"/>
            </a:pPr>
            <a:r>
              <a:rPr lang="el-GR" sz="2400" b="1" dirty="0" smtClean="0">
                <a:solidFill>
                  <a:srgbClr val="7030A0"/>
                </a:solidFill>
                <a:latin typeface="Comic Sans MS" pitchFamily="66" charset="0"/>
              </a:rPr>
              <a:t>Εσωτερική </a:t>
            </a:r>
            <a:r>
              <a:rPr lang="el-GR" sz="2400" b="1" dirty="0">
                <a:solidFill>
                  <a:srgbClr val="7030A0"/>
                </a:solidFill>
                <a:latin typeface="Comic Sans MS" pitchFamily="66" charset="0"/>
              </a:rPr>
              <a:t>αναδιάρθρωση του κράτους </a:t>
            </a:r>
            <a:r>
              <a:rPr lang="el-GR" sz="2400" b="1" dirty="0" smtClean="0">
                <a:solidFill>
                  <a:srgbClr val="7030A0"/>
                </a:solidFill>
                <a:latin typeface="Comic Sans MS" pitchFamily="66" charset="0"/>
              </a:rPr>
              <a:t>με τον Χαρίλαο Τρικούπη</a:t>
            </a:r>
          </a:p>
          <a:p>
            <a:r>
              <a:rPr lang="el-GR" sz="2000" dirty="0" smtClean="0">
                <a:solidFill>
                  <a:schemeClr val="tx1"/>
                </a:solidFill>
                <a:latin typeface="Comic Sans MS" pitchFamily="66" charset="0"/>
              </a:rPr>
              <a:t>εκβιομηχάνιση </a:t>
            </a:r>
            <a:r>
              <a:rPr lang="el-GR" sz="2000" dirty="0">
                <a:solidFill>
                  <a:schemeClr val="tx1"/>
                </a:solidFill>
                <a:latin typeface="Comic Sans MS" pitchFamily="66" charset="0"/>
              </a:rPr>
              <a:t>της </a:t>
            </a:r>
            <a:r>
              <a:rPr lang="el-GR" sz="2000" dirty="0" smtClean="0">
                <a:solidFill>
                  <a:schemeClr val="tx1"/>
                </a:solidFill>
                <a:latin typeface="Comic Sans MS" pitchFamily="66" charset="0"/>
              </a:rPr>
              <a:t>χώρας</a:t>
            </a:r>
          </a:p>
          <a:p>
            <a:r>
              <a:rPr lang="el-GR" sz="2000" dirty="0" smtClean="0">
                <a:solidFill>
                  <a:schemeClr val="tx1"/>
                </a:solidFill>
                <a:latin typeface="Comic Sans MS" pitchFamily="66" charset="0"/>
              </a:rPr>
              <a:t>ενίσχυση </a:t>
            </a:r>
            <a:r>
              <a:rPr lang="el-GR" sz="2000" dirty="0">
                <a:solidFill>
                  <a:schemeClr val="tx1"/>
                </a:solidFill>
                <a:latin typeface="Comic Sans MS" pitchFamily="66" charset="0"/>
              </a:rPr>
              <a:t>της </a:t>
            </a:r>
            <a:r>
              <a:rPr lang="el-GR" sz="2000" dirty="0" smtClean="0">
                <a:solidFill>
                  <a:schemeClr val="tx1"/>
                </a:solidFill>
                <a:latin typeface="Comic Sans MS" pitchFamily="66" charset="0"/>
              </a:rPr>
              <a:t>οικονομίας</a:t>
            </a:r>
          </a:p>
          <a:p>
            <a:r>
              <a:rPr lang="el-GR" sz="2000" dirty="0" smtClean="0">
                <a:solidFill>
                  <a:schemeClr val="tx1"/>
                </a:solidFill>
                <a:latin typeface="Comic Sans MS" pitchFamily="66" charset="0"/>
              </a:rPr>
              <a:t>εξυγίανση </a:t>
            </a:r>
            <a:r>
              <a:rPr lang="el-GR" sz="2000" dirty="0">
                <a:solidFill>
                  <a:schemeClr val="tx1"/>
                </a:solidFill>
                <a:latin typeface="Comic Sans MS" pitchFamily="66" charset="0"/>
              </a:rPr>
              <a:t>της δημόσιας </a:t>
            </a:r>
            <a:r>
              <a:rPr lang="el-GR" sz="2000" dirty="0" smtClean="0">
                <a:solidFill>
                  <a:schemeClr val="tx1"/>
                </a:solidFill>
                <a:latin typeface="Comic Sans MS" pitchFamily="66" charset="0"/>
              </a:rPr>
              <a:t>ζωής</a:t>
            </a:r>
          </a:p>
          <a:p>
            <a:r>
              <a:rPr lang="el-GR" sz="2000" dirty="0" smtClean="0">
                <a:solidFill>
                  <a:schemeClr val="tx1"/>
                </a:solidFill>
                <a:latin typeface="Comic Sans MS" pitchFamily="66" charset="0"/>
              </a:rPr>
              <a:t>δημιουργία </a:t>
            </a:r>
            <a:r>
              <a:rPr lang="el-GR" sz="2000" dirty="0">
                <a:solidFill>
                  <a:schemeClr val="tx1"/>
                </a:solidFill>
                <a:latin typeface="Comic Sans MS" pitchFamily="66" charset="0"/>
              </a:rPr>
              <a:t>αναπτυξιακών έργων κοινής ωφέλειας, όπως η διάνοιξη του ισθμού της </a:t>
            </a:r>
            <a:r>
              <a:rPr lang="el-GR" sz="2000" dirty="0" smtClean="0">
                <a:solidFill>
                  <a:schemeClr val="tx1"/>
                </a:solidFill>
                <a:latin typeface="Comic Sans MS" pitchFamily="66" charset="0"/>
              </a:rPr>
              <a:t>Κορίνθου</a:t>
            </a:r>
          </a:p>
          <a:p>
            <a:r>
              <a:rPr lang="el-GR" sz="2000" dirty="0">
                <a:latin typeface="Comic Sans MS" pitchFamily="66" charset="0"/>
              </a:rPr>
              <a:t>ε</a:t>
            </a:r>
            <a:r>
              <a:rPr lang="el-GR" sz="2000" dirty="0" smtClean="0">
                <a:latin typeface="Comic Sans MS" pitchFamily="66" charset="0"/>
              </a:rPr>
              <a:t>πέκταση του σιδηροδρομικού οδικού δικτύου</a:t>
            </a:r>
          </a:p>
          <a:p>
            <a:r>
              <a:rPr lang="el-GR" sz="2000" dirty="0" smtClean="0">
                <a:solidFill>
                  <a:schemeClr val="tx1"/>
                </a:solidFill>
                <a:latin typeface="Comic Sans MS" pitchFamily="66" charset="0"/>
              </a:rPr>
              <a:t>κατασκευή </a:t>
            </a:r>
            <a:r>
              <a:rPr lang="el-GR" sz="2000" dirty="0">
                <a:solidFill>
                  <a:schemeClr val="tx1"/>
                </a:solidFill>
                <a:latin typeface="Comic Sans MS" pitchFamily="66" charset="0"/>
              </a:rPr>
              <a:t>λιμενικών και εγγειοβελτιωτικών έργων κ.ά</a:t>
            </a:r>
            <a:r>
              <a:rPr lang="el-GR" sz="2000" dirty="0" smtClean="0">
                <a:solidFill>
                  <a:schemeClr val="tx1"/>
                </a:solidFill>
                <a:latin typeface="Comic Sans MS" pitchFamily="66" charset="0"/>
              </a:rPr>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827584" y="332656"/>
            <a:ext cx="7859216" cy="5793507"/>
          </a:xfrm>
        </p:spPr>
        <p:txBody>
          <a:bodyPr/>
          <a:lstStyle/>
          <a:p>
            <a:pPr>
              <a:buFont typeface="Wingdings" pitchFamily="2" charset="2"/>
              <a:buChar char="ü"/>
            </a:pPr>
            <a:r>
              <a:rPr lang="el-GR" dirty="0" smtClean="0">
                <a:solidFill>
                  <a:schemeClr val="tx1"/>
                </a:solidFill>
                <a:latin typeface="Comic Sans MS" pitchFamily="66" charset="0"/>
              </a:rPr>
              <a:t>Ανάπτυξη του εμπορίου και της ναυτιλίας</a:t>
            </a:r>
          </a:p>
          <a:p>
            <a:pPr>
              <a:buFont typeface="Wingdings" pitchFamily="2" charset="2"/>
              <a:buChar char="ü"/>
            </a:pPr>
            <a:r>
              <a:rPr lang="el-GR" dirty="0" smtClean="0">
                <a:solidFill>
                  <a:schemeClr val="tx1"/>
                </a:solidFill>
                <a:latin typeface="Comic Sans MS" pitchFamily="66" charset="0"/>
              </a:rPr>
              <a:t>Μετατόπιση του πληθυσμού της υπαίθρου προς το αστικό κέντρο</a:t>
            </a:r>
          </a:p>
          <a:p>
            <a:pPr>
              <a:buFont typeface="Wingdings" pitchFamily="2" charset="2"/>
              <a:buChar char="ü"/>
            </a:pPr>
            <a:r>
              <a:rPr lang="el-GR" dirty="0" smtClean="0">
                <a:solidFill>
                  <a:schemeClr val="tx1"/>
                </a:solidFill>
                <a:latin typeface="Comic Sans MS" pitchFamily="66" charset="0"/>
              </a:rPr>
              <a:t>Δημιουργία εργοστασίων </a:t>
            </a:r>
          </a:p>
          <a:p>
            <a:pPr>
              <a:buFont typeface="Wingdings" pitchFamily="2" charset="2"/>
              <a:buChar char="ü"/>
            </a:pPr>
            <a:r>
              <a:rPr lang="el-GR" dirty="0">
                <a:latin typeface="Comic Sans MS" pitchFamily="66" charset="0"/>
              </a:rPr>
              <a:t>Δ</a:t>
            </a:r>
            <a:r>
              <a:rPr lang="el-GR" dirty="0" smtClean="0">
                <a:solidFill>
                  <a:schemeClr val="tx1"/>
                </a:solidFill>
                <a:latin typeface="Comic Sans MS" pitchFamily="66" charset="0"/>
              </a:rPr>
              <a:t>ημογραφική επέκταση των πόλεων, ιδίως της Αθήνας</a:t>
            </a:r>
          </a:p>
          <a:p>
            <a:pPr>
              <a:buNone/>
            </a:pPr>
            <a:endParaRPr lang="el-GR" dirty="0" smtClean="0">
              <a:latin typeface="Comic Sans MS" pitchFamily="66" charset="0"/>
            </a:endParaRPr>
          </a:p>
          <a:p>
            <a:pPr>
              <a:buFont typeface="Wingdings" pitchFamily="2" charset="2"/>
              <a:buChar char="ü"/>
            </a:pPr>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solidFill>
            <a:srgbClr val="006666"/>
          </a:solidFill>
        </p:spPr>
        <p:txBody>
          <a:bodyPr/>
          <a:lstStyle/>
          <a:p>
            <a:r>
              <a:rPr lang="el-GR" sz="3600" b="1" dirty="0" smtClean="0">
                <a:solidFill>
                  <a:schemeClr val="bg1"/>
                </a:solidFill>
                <a:latin typeface="Comic Sans MS" pitchFamily="66" charset="0"/>
              </a:rPr>
              <a:t>Οδηγίες ΚΝΛ Β΄ Λυκείου</a:t>
            </a:r>
            <a:endParaRPr lang="el-GR" sz="3600" b="1" dirty="0">
              <a:solidFill>
                <a:schemeClr val="bg1"/>
              </a:solidFill>
              <a:latin typeface="Comic Sans MS" pitchFamily="66" charset="0"/>
            </a:endParaRPr>
          </a:p>
        </p:txBody>
      </p:sp>
      <p:sp>
        <p:nvSpPr>
          <p:cNvPr id="7" name="6 - Θέση περιεχομένου"/>
          <p:cNvSpPr>
            <a:spLocks noGrp="1"/>
          </p:cNvSpPr>
          <p:nvPr>
            <p:ph idx="1"/>
          </p:nvPr>
        </p:nvSpPr>
        <p:spPr>
          <a:xfrm>
            <a:off x="2915816" y="1628800"/>
            <a:ext cx="5626968" cy="1512169"/>
          </a:xfrm>
        </p:spPr>
        <p:txBody>
          <a:bodyPr/>
          <a:lstStyle/>
          <a:p>
            <a:pPr>
              <a:buNone/>
            </a:pPr>
            <a:r>
              <a:rPr lang="el-GR" dirty="0" smtClean="0"/>
              <a:t>	</a:t>
            </a:r>
            <a:r>
              <a:rPr lang="el-GR" sz="3600" dirty="0" smtClean="0">
                <a:latin typeface="Comic Sans MS" pitchFamily="66" charset="0"/>
              </a:rPr>
              <a:t>Τα σημεία που πρέπει να προσεχθούν:</a:t>
            </a:r>
            <a:endParaRPr lang="el-GR" dirty="0">
              <a:latin typeface="Comic Sans MS" pitchFamily="66" charset="0"/>
            </a:endParaRPr>
          </a:p>
        </p:txBody>
      </p:sp>
      <p:sp>
        <p:nvSpPr>
          <p:cNvPr id="8" name="Freeform 247"/>
          <p:cNvSpPr>
            <a:spLocks/>
          </p:cNvSpPr>
          <p:nvPr/>
        </p:nvSpPr>
        <p:spPr bwMode="auto">
          <a:xfrm>
            <a:off x="971600" y="1916832"/>
            <a:ext cx="1728192" cy="936104"/>
          </a:xfrm>
          <a:custGeom>
            <a:avLst/>
            <a:gdLst>
              <a:gd name="T0" fmla="*/ 801409578 w 318"/>
              <a:gd name="T1" fmla="*/ 398184634 h 318"/>
              <a:gd name="T2" fmla="*/ 393144323 w 318"/>
              <a:gd name="T3" fmla="*/ 0 h 318"/>
              <a:gd name="T4" fmla="*/ 393144323 w 318"/>
              <a:gd name="T5" fmla="*/ 196572162 h 318"/>
              <a:gd name="T6" fmla="*/ 0 w 318"/>
              <a:gd name="T7" fmla="*/ 196572162 h 318"/>
              <a:gd name="T8" fmla="*/ 0 w 318"/>
              <a:gd name="T9" fmla="*/ 604837466 h 318"/>
              <a:gd name="T10" fmla="*/ 393144323 w 318"/>
              <a:gd name="T11" fmla="*/ 604837466 h 318"/>
              <a:gd name="T12" fmla="*/ 393144323 w 318"/>
              <a:gd name="T13" fmla="*/ 801409578 h 318"/>
              <a:gd name="T14" fmla="*/ 801409578 w 318"/>
              <a:gd name="T15" fmla="*/ 398184634 h 318"/>
              <a:gd name="T16" fmla="*/ 0 60000 65536"/>
              <a:gd name="T17" fmla="*/ 0 60000 65536"/>
              <a:gd name="T18" fmla="*/ 0 60000 65536"/>
              <a:gd name="T19" fmla="*/ 0 60000 65536"/>
              <a:gd name="T20" fmla="*/ 0 60000 65536"/>
              <a:gd name="T21" fmla="*/ 0 60000 65536"/>
              <a:gd name="T22" fmla="*/ 0 60000 65536"/>
              <a:gd name="T23" fmla="*/ 0 60000 65536"/>
              <a:gd name="T24" fmla="*/ 0 w 318"/>
              <a:gd name="T25" fmla="*/ 0 h 318"/>
              <a:gd name="T26" fmla="*/ 318 w 318"/>
              <a:gd name="T27" fmla="*/ 318 h 3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8" h="318">
                <a:moveTo>
                  <a:pt x="318" y="158"/>
                </a:moveTo>
                <a:lnTo>
                  <a:pt x="156" y="0"/>
                </a:lnTo>
                <a:lnTo>
                  <a:pt x="156" y="78"/>
                </a:lnTo>
                <a:lnTo>
                  <a:pt x="0" y="78"/>
                </a:lnTo>
                <a:lnTo>
                  <a:pt x="0" y="240"/>
                </a:lnTo>
                <a:lnTo>
                  <a:pt x="156" y="240"/>
                </a:lnTo>
                <a:lnTo>
                  <a:pt x="156" y="318"/>
                </a:lnTo>
                <a:lnTo>
                  <a:pt x="318" y="158"/>
                </a:lnTo>
                <a:close/>
              </a:path>
            </a:pathLst>
          </a:custGeom>
          <a:solidFill>
            <a:srgbClr val="660066"/>
          </a:solidFill>
          <a:ln w="9525">
            <a:noFill/>
            <a:round/>
            <a:headEnd/>
            <a:tailEnd/>
          </a:ln>
        </p:spPr>
        <p:txBody>
          <a:bodyPr/>
          <a:lstStyle/>
          <a:p>
            <a:endParaRPr lang="el-GR" dirty="0"/>
          </a:p>
        </p:txBody>
      </p:sp>
      <p:pic>
        <p:nvPicPr>
          <p:cNvPr id="5" name="4 - Εικόνα" descr="2images.jpg"/>
          <p:cNvPicPr>
            <a:picLocks noChangeAspect="1"/>
          </p:cNvPicPr>
          <p:nvPr/>
        </p:nvPicPr>
        <p:blipFill>
          <a:blip r:embed="rId2" cstate="print"/>
          <a:stretch>
            <a:fillRect/>
          </a:stretch>
        </p:blipFill>
        <p:spPr>
          <a:xfrm>
            <a:off x="3419872" y="3212976"/>
            <a:ext cx="2952328" cy="2952328"/>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u="sng" dirty="0" smtClean="0">
                <a:solidFill>
                  <a:srgbClr val="7030A0"/>
                </a:solidFill>
                <a:latin typeface="Comic Sans MS" pitchFamily="66" charset="0"/>
              </a:rPr>
              <a:t>Η πνευματική ζωή</a:t>
            </a:r>
            <a:endParaRPr lang="el-GR" u="sng" dirty="0">
              <a:solidFill>
                <a:srgbClr val="7030A0"/>
              </a:solidFill>
              <a:latin typeface="Comic Sans MS" pitchFamily="66" charset="0"/>
            </a:endParaRPr>
          </a:p>
        </p:txBody>
      </p:sp>
      <p:sp>
        <p:nvSpPr>
          <p:cNvPr id="3" name="2 - Θέση περιεχομένου"/>
          <p:cNvSpPr>
            <a:spLocks noGrp="1"/>
          </p:cNvSpPr>
          <p:nvPr>
            <p:ph idx="1"/>
          </p:nvPr>
        </p:nvSpPr>
        <p:spPr>
          <a:xfrm>
            <a:off x="1043608" y="1484784"/>
            <a:ext cx="7643192" cy="4032449"/>
          </a:xfrm>
        </p:spPr>
        <p:txBody>
          <a:bodyPr/>
          <a:lstStyle/>
          <a:p>
            <a:pPr>
              <a:buFont typeface="Wingdings" pitchFamily="2" charset="2"/>
              <a:buChar char="ü"/>
            </a:pPr>
            <a:r>
              <a:rPr lang="el-GR" sz="2400" dirty="0" smtClean="0">
                <a:latin typeface="Comic Sans MS" pitchFamily="66" charset="0"/>
              </a:rPr>
              <a:t>Ίδρυση σχολείων</a:t>
            </a:r>
          </a:p>
          <a:p>
            <a:pPr>
              <a:buNone/>
            </a:pPr>
            <a:endParaRPr lang="el-GR" sz="2400" dirty="0" smtClean="0">
              <a:latin typeface="Comic Sans MS" pitchFamily="66" charset="0"/>
            </a:endParaRPr>
          </a:p>
          <a:p>
            <a:pPr>
              <a:buFont typeface="Wingdings" pitchFamily="2" charset="2"/>
              <a:buChar char="ü"/>
            </a:pPr>
            <a:r>
              <a:rPr lang="el-GR" sz="2400" dirty="0" smtClean="0">
                <a:latin typeface="Comic Sans MS" pitchFamily="66" charset="0"/>
              </a:rPr>
              <a:t>Αγώνες για </a:t>
            </a:r>
            <a:r>
              <a:rPr lang="el-GR" sz="2400" dirty="0">
                <a:latin typeface="Comic Sans MS" pitchFamily="66" charset="0"/>
              </a:rPr>
              <a:t>την επικράτηση της δημοτικής γλώσσας, κυρίως μετά το 1888, οπότε εκδόθηκε </a:t>
            </a:r>
            <a:r>
              <a:rPr lang="el-GR" sz="2400" i="1" dirty="0">
                <a:latin typeface="Comic Sans MS" pitchFamily="66" charset="0"/>
              </a:rPr>
              <a:t>Τ</a:t>
            </a:r>
            <a:r>
              <a:rPr lang="el-GR" sz="2400" i="1" dirty="0" smtClean="0">
                <a:latin typeface="Comic Sans MS" pitchFamily="66" charset="0"/>
              </a:rPr>
              <a:t>ο Ταξίδι μου</a:t>
            </a:r>
            <a:r>
              <a:rPr lang="el-GR" sz="2400" dirty="0" smtClean="0">
                <a:latin typeface="Comic Sans MS" pitchFamily="66" charset="0"/>
              </a:rPr>
              <a:t> του Γιάννη Ψυχάρη</a:t>
            </a:r>
          </a:p>
          <a:p>
            <a:pPr>
              <a:buFont typeface="Wingdings" pitchFamily="2" charset="2"/>
              <a:buChar char="ü"/>
            </a:pPr>
            <a:endParaRPr lang="el-GR" sz="2400" dirty="0" smtClean="0">
              <a:latin typeface="Comic Sans MS" pitchFamily="66" charset="0"/>
            </a:endParaRPr>
          </a:p>
          <a:p>
            <a:pPr>
              <a:buFont typeface="Wingdings" pitchFamily="2" charset="2"/>
              <a:buChar char="ü"/>
            </a:pPr>
            <a:r>
              <a:rPr lang="el-GR" sz="2400" dirty="0" smtClean="0">
                <a:latin typeface="Comic Sans MS" pitchFamily="66" charset="0"/>
              </a:rPr>
              <a:t>Στροφή προς τη μελέτη του λαϊκού πολιτισμού και  ανάπτυξη της Λαογραφίας  με τον Νικόλαο Πολίτη</a:t>
            </a:r>
          </a:p>
          <a:p>
            <a:pPr>
              <a:buFont typeface="Wingdings" pitchFamily="2" charset="2"/>
              <a:buChar char="ü"/>
            </a:pPr>
            <a:endParaRPr lang="el-GR" sz="2400" i="1" dirty="0">
              <a:latin typeface="Comic Sans MS" pitchFamily="66" charset="0"/>
            </a:endParaRPr>
          </a:p>
          <a:p>
            <a:endParaRPr lang="el-GR" sz="2400" dirty="0">
              <a:latin typeface="Comic Sans MS" pitchFamily="66"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smtClean="0">
                <a:solidFill>
                  <a:srgbClr val="7030A0"/>
                </a:solidFill>
                <a:latin typeface="Comic Sans MS" pitchFamily="66" charset="0"/>
              </a:rPr>
              <a:t>Μέσα σε αυτό το ιστορικό πλαίσιο:</a:t>
            </a:r>
            <a:endParaRPr lang="el-GR" sz="3600" dirty="0">
              <a:solidFill>
                <a:srgbClr val="7030A0"/>
              </a:solidFill>
              <a:latin typeface="Comic Sans MS" pitchFamily="66" charset="0"/>
            </a:endParaRPr>
          </a:p>
        </p:txBody>
      </p:sp>
      <p:sp>
        <p:nvSpPr>
          <p:cNvPr id="3" name="2 - Θέση περιεχομένου"/>
          <p:cNvSpPr>
            <a:spLocks noGrp="1"/>
          </p:cNvSpPr>
          <p:nvPr>
            <p:ph idx="1"/>
          </p:nvPr>
        </p:nvSpPr>
        <p:spPr/>
        <p:txBody>
          <a:bodyPr/>
          <a:lstStyle/>
          <a:p>
            <a:r>
              <a:rPr lang="el-GR" dirty="0" smtClean="0">
                <a:latin typeface="Comic Sans MS" pitchFamily="66" charset="0"/>
              </a:rPr>
              <a:t>Έχουμε στην Ελλάδα την ανάπτυξη της </a:t>
            </a:r>
            <a:r>
              <a:rPr lang="el-GR" dirty="0" smtClean="0">
                <a:solidFill>
                  <a:srgbClr val="990000"/>
                </a:solidFill>
                <a:latin typeface="Comic Sans MS" pitchFamily="66" charset="0"/>
              </a:rPr>
              <a:t>Ηθογραφίας </a:t>
            </a:r>
          </a:p>
          <a:p>
            <a:pPr>
              <a:buNone/>
            </a:pPr>
            <a:r>
              <a:rPr lang="el-GR" dirty="0" smtClean="0">
                <a:latin typeface="Comic Sans MS" pitchFamily="66" charset="0"/>
              </a:rPr>
              <a:t>						</a:t>
            </a:r>
          </a:p>
          <a:p>
            <a:pPr>
              <a:buNone/>
            </a:pPr>
            <a:r>
              <a:rPr lang="el-GR" dirty="0" smtClean="0">
                <a:latin typeface="Comic Sans MS" pitchFamily="66" charset="0"/>
              </a:rPr>
              <a:t>		</a:t>
            </a:r>
            <a:endParaRPr lang="el-GR" dirty="0">
              <a:solidFill>
                <a:srgbClr val="006666"/>
              </a:solidFill>
              <a:latin typeface="Comic Sans MS" pitchFamily="66" charset="0"/>
            </a:endParaRPr>
          </a:p>
        </p:txBody>
      </p:sp>
      <p:pic>
        <p:nvPicPr>
          <p:cNvPr id="9" name="8 - Εικόνα" descr="2014-11-06_0809.png"/>
          <p:cNvPicPr>
            <a:picLocks noChangeAspect="1"/>
          </p:cNvPicPr>
          <p:nvPr/>
        </p:nvPicPr>
        <p:blipFill>
          <a:blip r:embed="rId2" cstate="print"/>
          <a:stretch>
            <a:fillRect/>
          </a:stretch>
        </p:blipFill>
        <p:spPr>
          <a:xfrm>
            <a:off x="2051720" y="3068960"/>
            <a:ext cx="5165510" cy="3531522"/>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8229600" cy="1143000"/>
          </a:xfrm>
        </p:spPr>
        <p:txBody>
          <a:bodyPr/>
          <a:lstStyle/>
          <a:p>
            <a:r>
              <a:rPr lang="el-GR" dirty="0" smtClean="0">
                <a:solidFill>
                  <a:srgbClr val="7030A0"/>
                </a:solidFill>
                <a:latin typeface="Comic Sans MS" pitchFamily="66" charset="0"/>
              </a:rPr>
              <a:t>Τι ονομάζουμε ηθογραφία; </a:t>
            </a:r>
            <a:endParaRPr lang="el-GR" dirty="0">
              <a:solidFill>
                <a:srgbClr val="7030A0"/>
              </a:solidFill>
              <a:latin typeface="Comic Sans MS" pitchFamily="66" charset="0"/>
            </a:endParaRPr>
          </a:p>
        </p:txBody>
      </p:sp>
      <p:sp>
        <p:nvSpPr>
          <p:cNvPr id="3" name="2 - Θέση περιεχομένου"/>
          <p:cNvSpPr>
            <a:spLocks noGrp="1"/>
          </p:cNvSpPr>
          <p:nvPr>
            <p:ph idx="1"/>
          </p:nvPr>
        </p:nvSpPr>
        <p:spPr>
          <a:xfrm>
            <a:off x="971600" y="1052737"/>
            <a:ext cx="7715200" cy="4464496"/>
          </a:xfrm>
        </p:spPr>
        <p:txBody>
          <a:bodyPr/>
          <a:lstStyle/>
          <a:p>
            <a:r>
              <a:rPr lang="el-GR" sz="4000" dirty="0" smtClean="0">
                <a:latin typeface="Comic Sans MS" pitchFamily="66" charset="0"/>
              </a:rPr>
              <a:t>Τη στροφή των λογοτεχνών προς την ελληνική ύπαιθρο με στόχο την </a:t>
            </a:r>
            <a:r>
              <a:rPr lang="el-GR" sz="4000" dirty="0" smtClean="0">
                <a:solidFill>
                  <a:srgbClr val="990000"/>
                </a:solidFill>
                <a:latin typeface="Comic Sans MS" pitchFamily="66" charset="0"/>
              </a:rPr>
              <a:t>περιγραφή και απεικόνιση των ηθών και εθίμων του ελληνικού λαού. </a:t>
            </a:r>
          </a:p>
          <a:p>
            <a:endParaRPr lang="el-GR" sz="4000" dirty="0" smtClean="0">
              <a:latin typeface="Comic Sans MS" pitchFamily="66" charset="0"/>
            </a:endParaRPr>
          </a:p>
          <a:p>
            <a:endParaRPr lang="el-GR" dirty="0"/>
          </a:p>
        </p:txBody>
      </p:sp>
      <p:pic>
        <p:nvPicPr>
          <p:cNvPr id="4" name="3 - Εικόνα" descr="2D5E44EF762E815D9E28B9EC5AE685D9.jpg"/>
          <p:cNvPicPr>
            <a:picLocks noChangeAspect="1"/>
          </p:cNvPicPr>
          <p:nvPr/>
        </p:nvPicPr>
        <p:blipFill>
          <a:blip r:embed="rId2" cstate="print"/>
          <a:stretch>
            <a:fillRect/>
          </a:stretch>
        </p:blipFill>
        <p:spPr>
          <a:xfrm>
            <a:off x="3563888" y="4221088"/>
            <a:ext cx="3672408" cy="2325858"/>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95536" y="332656"/>
            <a:ext cx="8291264" cy="4032448"/>
          </a:xfrm>
        </p:spPr>
        <p:txBody>
          <a:bodyPr/>
          <a:lstStyle/>
          <a:p>
            <a:r>
              <a:rPr lang="el-GR" sz="3600" dirty="0" smtClean="0">
                <a:latin typeface="Comic Sans MS" pitchFamily="66" charset="0"/>
              </a:rPr>
              <a:t>Η «ηθογραφία» όμως δεν είναι μόνο μια «ωραιοποιημένη, ειδυλλιακή αναπαράσταση, με έντονο λαογραφικό χαρακτήρα, των ηθών της ελληνικής υπαίθρου»</a:t>
            </a:r>
          </a:p>
          <a:p>
            <a:endParaRPr lang="el-GR" dirty="0">
              <a:latin typeface="Comic Sans MS" pitchFamily="66" charset="0"/>
            </a:endParaRPr>
          </a:p>
        </p:txBody>
      </p:sp>
      <p:pic>
        <p:nvPicPr>
          <p:cNvPr id="5" name="4 - Εικόνα" descr="prototype_LARGE_t_19_11742_type225.jpg"/>
          <p:cNvPicPr>
            <a:picLocks noChangeAspect="1"/>
          </p:cNvPicPr>
          <p:nvPr/>
        </p:nvPicPr>
        <p:blipFill>
          <a:blip r:embed="rId2" cstate="print"/>
          <a:stretch>
            <a:fillRect/>
          </a:stretch>
        </p:blipFill>
        <p:spPr>
          <a:xfrm>
            <a:off x="3419872" y="3501008"/>
            <a:ext cx="4704184" cy="2352092"/>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260648"/>
            <a:ext cx="3024336" cy="634082"/>
          </a:xfrm>
        </p:spPr>
        <p:txBody>
          <a:bodyPr/>
          <a:lstStyle/>
          <a:p>
            <a:pPr algn="l"/>
            <a:r>
              <a:rPr lang="el-GR" dirty="0" smtClean="0">
                <a:latin typeface="Comic Sans MS" pitchFamily="66" charset="0"/>
              </a:rPr>
              <a:t>Αλλά και…</a:t>
            </a:r>
            <a:endParaRPr lang="el-GR" dirty="0">
              <a:latin typeface="Comic Sans MS" pitchFamily="66" charset="0"/>
            </a:endParaRPr>
          </a:p>
        </p:txBody>
      </p:sp>
      <p:sp>
        <p:nvSpPr>
          <p:cNvPr id="3" name="2 - Θέση περιεχομένου"/>
          <p:cNvSpPr>
            <a:spLocks noGrp="1"/>
          </p:cNvSpPr>
          <p:nvPr>
            <p:ph idx="1"/>
          </p:nvPr>
        </p:nvSpPr>
        <p:spPr>
          <a:xfrm>
            <a:off x="611560" y="908721"/>
            <a:ext cx="8075240" cy="3600400"/>
          </a:xfrm>
        </p:spPr>
        <p:txBody>
          <a:bodyPr/>
          <a:lstStyle/>
          <a:p>
            <a:r>
              <a:rPr lang="el-GR" dirty="0" smtClean="0">
                <a:solidFill>
                  <a:srgbClr val="990000"/>
                </a:solidFill>
                <a:latin typeface="Comic Sans MS" pitchFamily="66" charset="0"/>
              </a:rPr>
              <a:t>Η ρεαλιστική ή νατουραλιστική πεζογραφία, η οποία ασχολείται βέβαια με τις μικρές, κλειστές κοινωνίες της υπαίθρου, αλλά με τρόπο που να προβάλλονται και οι σκοτεινές πλευρές τους».</a:t>
            </a:r>
            <a:r>
              <a:rPr lang="el-GR" dirty="0" smtClean="0">
                <a:latin typeface="Comic Sans MS" pitchFamily="66" charset="0"/>
              </a:rPr>
              <a:t>      </a:t>
            </a:r>
            <a:r>
              <a:rPr lang="el-GR" sz="2000" dirty="0" smtClean="0">
                <a:latin typeface="Comic Sans MS" pitchFamily="66" charset="0"/>
              </a:rPr>
              <a:t>(Ε. Πολίτου-</a:t>
            </a:r>
            <a:r>
              <a:rPr lang="el-GR" sz="2000" dirty="0" err="1" smtClean="0">
                <a:latin typeface="Comic Sans MS" pitchFamily="66" charset="0"/>
              </a:rPr>
              <a:t>Μαρμαρινού)</a:t>
            </a:r>
            <a:endParaRPr lang="el-GR" sz="2000" dirty="0"/>
          </a:p>
        </p:txBody>
      </p:sp>
      <p:pic>
        <p:nvPicPr>
          <p:cNvPr id="4" name="3 - Εικόνα" descr="15092980_6.limghandler.jpg"/>
          <p:cNvPicPr>
            <a:picLocks noChangeAspect="1"/>
          </p:cNvPicPr>
          <p:nvPr/>
        </p:nvPicPr>
        <p:blipFill>
          <a:blip r:embed="rId2" cstate="print"/>
          <a:stretch>
            <a:fillRect/>
          </a:stretch>
        </p:blipFill>
        <p:spPr>
          <a:xfrm>
            <a:off x="2195736" y="3935913"/>
            <a:ext cx="4536504" cy="270389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88640"/>
            <a:ext cx="8229600" cy="1143000"/>
          </a:xfrm>
        </p:spPr>
        <p:txBody>
          <a:bodyPr/>
          <a:lstStyle/>
          <a:p>
            <a:r>
              <a:rPr lang="el-GR" sz="2400" dirty="0" smtClean="0">
                <a:solidFill>
                  <a:srgbClr val="990000"/>
                </a:solidFill>
                <a:latin typeface="Comic Sans MS" pitchFamily="66" charset="0"/>
              </a:rPr>
              <a:t/>
            </a:r>
            <a:br>
              <a:rPr lang="el-GR" sz="2400" dirty="0" smtClean="0">
                <a:solidFill>
                  <a:srgbClr val="990000"/>
                </a:solidFill>
                <a:latin typeface="Comic Sans MS" pitchFamily="66" charset="0"/>
              </a:rPr>
            </a:br>
            <a:r>
              <a:rPr lang="el-GR" sz="2800" b="1" dirty="0" smtClean="0">
                <a:solidFill>
                  <a:srgbClr val="990000"/>
                </a:solidFill>
                <a:latin typeface="Comic Sans MS" pitchFamily="66" charset="0"/>
              </a:rPr>
              <a:t>Η πεζογραφία της Γενιάς του 1880</a:t>
            </a:r>
            <a:br>
              <a:rPr lang="el-GR" sz="2800" b="1" dirty="0" smtClean="0">
                <a:solidFill>
                  <a:srgbClr val="990000"/>
                </a:solidFill>
                <a:latin typeface="Comic Sans MS" pitchFamily="66" charset="0"/>
              </a:rPr>
            </a:br>
            <a:r>
              <a:rPr lang="el-GR" sz="2800" b="1" dirty="0" smtClean="0">
                <a:solidFill>
                  <a:srgbClr val="7030A0"/>
                </a:solidFill>
                <a:latin typeface="Comic Sans MS" pitchFamily="66" charset="0"/>
              </a:rPr>
              <a:t>Πώς γεννήθηκε η ηθογραφία;</a:t>
            </a:r>
            <a:r>
              <a:rPr lang="el-GR" sz="4000" b="1" dirty="0" smtClean="0">
                <a:solidFill>
                  <a:srgbClr val="7030A0"/>
                </a:solidFill>
                <a:latin typeface="Comic Sans MS" pitchFamily="66" charset="0"/>
              </a:rPr>
              <a:t/>
            </a:r>
            <a:br>
              <a:rPr lang="el-GR" sz="4000" b="1" dirty="0" smtClean="0">
                <a:solidFill>
                  <a:srgbClr val="7030A0"/>
                </a:solidFill>
                <a:latin typeface="Comic Sans MS" pitchFamily="66" charset="0"/>
              </a:rPr>
            </a:br>
            <a:endParaRPr lang="el-GR" sz="3600" b="1" dirty="0">
              <a:solidFill>
                <a:srgbClr val="7030A0"/>
              </a:solidFill>
              <a:latin typeface="Comic Sans MS" pitchFamily="66" charset="0"/>
            </a:endParaRPr>
          </a:p>
        </p:txBody>
      </p:sp>
      <p:sp>
        <p:nvSpPr>
          <p:cNvPr id="3" name="2 - Θέση περιεχομένου"/>
          <p:cNvSpPr>
            <a:spLocks noGrp="1"/>
          </p:cNvSpPr>
          <p:nvPr>
            <p:ph sz="half" idx="1"/>
          </p:nvPr>
        </p:nvSpPr>
        <p:spPr/>
        <p:txBody>
          <a:bodyPr/>
          <a:lstStyle/>
          <a:p>
            <a:pPr>
              <a:buNone/>
            </a:pPr>
            <a:r>
              <a:rPr lang="el-GR" dirty="0" smtClean="0">
                <a:latin typeface="Comic Sans MS" pitchFamily="66" charset="0"/>
              </a:rPr>
              <a:t>						</a:t>
            </a:r>
          </a:p>
          <a:p>
            <a:pPr>
              <a:buNone/>
            </a:pPr>
            <a:r>
              <a:rPr lang="el-GR" dirty="0" smtClean="0">
                <a:latin typeface="Comic Sans MS" pitchFamily="66" charset="0"/>
              </a:rPr>
              <a:t>		</a:t>
            </a:r>
            <a:endParaRPr lang="el-GR" dirty="0">
              <a:solidFill>
                <a:srgbClr val="006666"/>
              </a:solidFill>
              <a:latin typeface="Comic Sans MS" pitchFamily="66" charset="0"/>
            </a:endParaRPr>
          </a:p>
        </p:txBody>
      </p:sp>
      <p:sp>
        <p:nvSpPr>
          <p:cNvPr id="7" name="6 - Θέση περιεχομένου"/>
          <p:cNvSpPr>
            <a:spLocks noGrp="1"/>
          </p:cNvSpPr>
          <p:nvPr>
            <p:ph sz="half" idx="2"/>
          </p:nvPr>
        </p:nvSpPr>
        <p:spPr>
          <a:xfrm>
            <a:off x="971600" y="1628800"/>
            <a:ext cx="3894584" cy="3949899"/>
          </a:xfrm>
        </p:spPr>
        <p:txBody>
          <a:bodyPr/>
          <a:lstStyle/>
          <a:p>
            <a:pPr>
              <a:buFont typeface="Wingdings" pitchFamily="2" charset="2"/>
              <a:buChar char="ü"/>
            </a:pPr>
            <a:r>
              <a:rPr lang="el-GR" dirty="0" smtClean="0">
                <a:latin typeface="Comic Sans MS" pitchFamily="66" charset="0"/>
              </a:rPr>
              <a:t>Με την επίδραση νέων ευρωπαϊκών ρευμάτων, του Ρεαλισμού και του Νατουραλισμού</a:t>
            </a:r>
          </a:p>
          <a:p>
            <a:endParaRPr lang="el-GR" dirty="0"/>
          </a:p>
        </p:txBody>
      </p:sp>
      <p:pic>
        <p:nvPicPr>
          <p:cNvPr id="9" name="8 - Εικόνα" descr="2014-11-06_0809.png"/>
          <p:cNvPicPr>
            <a:picLocks noChangeAspect="1"/>
          </p:cNvPicPr>
          <p:nvPr/>
        </p:nvPicPr>
        <p:blipFill>
          <a:blip r:embed="rId2" cstate="print"/>
          <a:stretch>
            <a:fillRect/>
          </a:stretch>
        </p:blipFill>
        <p:spPr>
          <a:xfrm>
            <a:off x="5076056" y="1268760"/>
            <a:ext cx="3509326" cy="2399233"/>
          </a:xfrm>
          <a:prstGeom prst="rect">
            <a:avLst/>
          </a:prstGeom>
        </p:spPr>
      </p:pic>
      <p:pic>
        <p:nvPicPr>
          <p:cNvPr id="10" name="9 - Εικόνα" descr="images.jpg"/>
          <p:cNvPicPr>
            <a:picLocks noChangeAspect="1"/>
          </p:cNvPicPr>
          <p:nvPr/>
        </p:nvPicPr>
        <p:blipFill>
          <a:blip r:embed="rId3" cstate="print"/>
          <a:stretch>
            <a:fillRect/>
          </a:stretch>
        </p:blipFill>
        <p:spPr>
          <a:xfrm>
            <a:off x="5220072" y="3789040"/>
            <a:ext cx="3172876" cy="2304256"/>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914400" y="764704"/>
            <a:ext cx="8229600" cy="4525963"/>
          </a:xfrm>
        </p:spPr>
        <p:txBody>
          <a:bodyPr/>
          <a:lstStyle/>
          <a:p>
            <a:pPr>
              <a:buFont typeface="Wingdings" pitchFamily="2" charset="2"/>
              <a:buChar char="ü"/>
            </a:pPr>
            <a:r>
              <a:rPr lang="el-GR" sz="4000" dirty="0" smtClean="0">
                <a:latin typeface="Comic Sans MS" pitchFamily="66" charset="0"/>
              </a:rPr>
              <a:t>Λόγω της ανάπτυξης της λαογραφίας και της συγκέντρωση και μελέτης δημοτικών τραγουδιών και λαϊκών παραδόσεων. </a:t>
            </a:r>
          </a:p>
          <a:p>
            <a:endParaRPr lang="el-GR" sz="40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7030A0"/>
                </a:solidFill>
                <a:latin typeface="Comic Sans MS" pitchFamily="66" charset="0"/>
              </a:rPr>
              <a:t>Η σημασία της ηθογραφίας</a:t>
            </a:r>
            <a:endParaRPr lang="el-GR" dirty="0">
              <a:solidFill>
                <a:srgbClr val="7030A0"/>
              </a:solidFill>
              <a:latin typeface="Comic Sans MS" pitchFamily="66" charset="0"/>
            </a:endParaRPr>
          </a:p>
        </p:txBody>
      </p:sp>
      <p:sp>
        <p:nvSpPr>
          <p:cNvPr id="3" name="2 - Θέση περιεχομένου"/>
          <p:cNvSpPr>
            <a:spLocks noGrp="1"/>
          </p:cNvSpPr>
          <p:nvPr>
            <p:ph idx="1"/>
          </p:nvPr>
        </p:nvSpPr>
        <p:spPr/>
        <p:txBody>
          <a:bodyPr/>
          <a:lstStyle/>
          <a:p>
            <a:r>
              <a:rPr lang="el-GR" dirty="0" smtClean="0">
                <a:latin typeface="Comic Sans MS" pitchFamily="66" charset="0"/>
              </a:rPr>
              <a:t>Η στροφή αυτή έδωσε την ευκαιρία να γραφούν πρωτότυπα έργα προσαρμοσμένα στη σύγχρονη ζωή και να δημιουργηθεί έτσι εθνική πεζογραφία, απαλλαγμένη από τη δουλική μίμηση ξένων προτύπων. </a:t>
            </a:r>
          </a:p>
          <a:p>
            <a:endParaRPr lang="el-G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99592" y="0"/>
            <a:ext cx="7797552" cy="908720"/>
          </a:xfrm>
        </p:spPr>
        <p:txBody>
          <a:bodyPr/>
          <a:lstStyle/>
          <a:p>
            <a:r>
              <a:rPr lang="el-GR" dirty="0" smtClean="0">
                <a:solidFill>
                  <a:srgbClr val="7030A0"/>
                </a:solidFill>
                <a:latin typeface="Comic Sans MS" pitchFamily="66" charset="0"/>
              </a:rPr>
              <a:t>Το διήγημα</a:t>
            </a:r>
            <a:endParaRPr lang="el-GR" dirty="0">
              <a:solidFill>
                <a:srgbClr val="7030A0"/>
              </a:solidFill>
              <a:latin typeface="Comic Sans MS" pitchFamily="66" charset="0"/>
            </a:endParaRPr>
          </a:p>
        </p:txBody>
      </p:sp>
      <p:sp>
        <p:nvSpPr>
          <p:cNvPr id="3" name="2 - Θέση περιεχομένου"/>
          <p:cNvSpPr>
            <a:spLocks noGrp="1"/>
          </p:cNvSpPr>
          <p:nvPr>
            <p:ph idx="1"/>
          </p:nvPr>
        </p:nvSpPr>
        <p:spPr>
          <a:xfrm>
            <a:off x="1043608" y="1700808"/>
            <a:ext cx="7859216" cy="4281339"/>
          </a:xfrm>
        </p:spPr>
        <p:txBody>
          <a:bodyPr/>
          <a:lstStyle/>
          <a:p>
            <a:r>
              <a:rPr lang="el-GR" sz="2800" dirty="0" smtClean="0">
                <a:latin typeface="Comic Sans MS" pitchFamily="66" charset="0"/>
              </a:rPr>
              <a:t>Στο πλαίσιο της ηθογραφίας, οι λογοτέχνες καλλιέργησαν σχεδόν αποκλειστικά το </a:t>
            </a:r>
            <a:r>
              <a:rPr lang="el-GR" sz="2800" dirty="0" smtClean="0">
                <a:solidFill>
                  <a:srgbClr val="990000"/>
                </a:solidFill>
                <a:latin typeface="Comic Sans MS" pitchFamily="66" charset="0"/>
              </a:rPr>
              <a:t>διήγημα</a:t>
            </a:r>
            <a:r>
              <a:rPr lang="el-GR" sz="2800" dirty="0" smtClean="0">
                <a:latin typeface="Comic Sans MS" pitchFamily="66" charset="0"/>
              </a:rPr>
              <a:t> και συνέβαλαν αποφασιστικά στην ανάπτυξη του είδους και στην καθιέρωσή του στη νεοελληνική λογοτεχνία.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7030A0"/>
                </a:solidFill>
                <a:latin typeface="Comic Sans MS" pitchFamily="66" charset="0"/>
              </a:rPr>
              <a:t>Τα ηθογραφικά διηγήματα </a:t>
            </a:r>
            <a:endParaRPr lang="el-GR" dirty="0">
              <a:solidFill>
                <a:srgbClr val="7030A0"/>
              </a:solidFill>
            </a:endParaRPr>
          </a:p>
        </p:txBody>
      </p:sp>
      <p:sp>
        <p:nvSpPr>
          <p:cNvPr id="3" name="2 - Θέση περιεχομένου"/>
          <p:cNvSpPr>
            <a:spLocks noGrp="1"/>
          </p:cNvSpPr>
          <p:nvPr>
            <p:ph idx="1"/>
          </p:nvPr>
        </p:nvSpPr>
        <p:spPr/>
        <p:txBody>
          <a:bodyPr/>
          <a:lstStyle/>
          <a:p>
            <a:r>
              <a:rPr lang="el-GR" dirty="0" smtClean="0">
                <a:latin typeface="Comic Sans MS" pitchFamily="66" charset="0"/>
              </a:rPr>
              <a:t>Είναι εμπνευσμένα κυρίως από τα προσωπικά βιώματα των συγγραφέων και καταγράφουν ήθη και έθιμα της ιδιαίτερης πατρίδας τους, ενταγμένα στην αφήγηση.</a:t>
            </a:r>
          </a:p>
          <a:p>
            <a:endParaRPr lang="el-GR" dirty="0"/>
          </a:p>
        </p:txBody>
      </p:sp>
      <p:pic>
        <p:nvPicPr>
          <p:cNvPr id="4" name="3 - Εικόνα" descr="2images.jpg"/>
          <p:cNvPicPr>
            <a:picLocks noChangeAspect="1"/>
          </p:cNvPicPr>
          <p:nvPr/>
        </p:nvPicPr>
        <p:blipFill>
          <a:blip r:embed="rId2" cstate="print"/>
          <a:stretch>
            <a:fillRect/>
          </a:stretch>
        </p:blipFill>
        <p:spPr>
          <a:xfrm>
            <a:off x="2627784" y="3789040"/>
            <a:ext cx="3960440" cy="262594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3"/>
          <p:cNvSpPr>
            <a:spLocks noGrp="1" noChangeArrowheads="1"/>
          </p:cNvSpPr>
          <p:nvPr>
            <p:ph type="body" idx="1"/>
          </p:nvPr>
        </p:nvSpPr>
        <p:spPr>
          <a:xfrm>
            <a:off x="1403648" y="404664"/>
            <a:ext cx="7427168" cy="4896544"/>
          </a:xfrm>
          <a:ln>
            <a:solidFill>
              <a:srgbClr val="422C16"/>
            </a:solidFill>
            <a:prstDash val="sysDot"/>
          </a:ln>
        </p:spPr>
        <p:txBody>
          <a:bodyPr/>
          <a:lstStyle/>
          <a:p>
            <a:pPr>
              <a:buFont typeface="Wingdings" pitchFamily="2" charset="2"/>
              <a:buChar char="ü"/>
            </a:pPr>
            <a:r>
              <a:rPr lang="el-GR" dirty="0" smtClean="0">
                <a:solidFill>
                  <a:schemeClr val="tx1"/>
                </a:solidFill>
                <a:latin typeface="Comic Sans MS" pitchFamily="66" charset="0"/>
              </a:rPr>
              <a:t>Ο/η διδάσκων/</a:t>
            </a:r>
            <a:r>
              <a:rPr lang="el-GR" dirty="0" err="1" smtClean="0">
                <a:solidFill>
                  <a:schemeClr val="tx1"/>
                </a:solidFill>
                <a:latin typeface="Comic Sans MS" pitchFamily="66" charset="0"/>
              </a:rPr>
              <a:t>ουσα </a:t>
            </a:r>
            <a:r>
              <a:rPr lang="el-GR" b="1" u="sng" dirty="0" smtClean="0">
                <a:solidFill>
                  <a:srgbClr val="7030A0"/>
                </a:solidFill>
                <a:latin typeface="Comic Sans MS" pitchFamily="66" charset="0"/>
              </a:rPr>
              <a:t>επιλέγει</a:t>
            </a:r>
            <a:r>
              <a:rPr lang="el-GR" b="1" u="sng" dirty="0" smtClean="0">
                <a:solidFill>
                  <a:schemeClr val="tx1"/>
                </a:solidFill>
                <a:latin typeface="Comic Sans MS" pitchFamily="66" charset="0"/>
              </a:rPr>
              <a:t>  </a:t>
            </a:r>
            <a:r>
              <a:rPr lang="el-GR" b="1" u="sng" dirty="0" smtClean="0">
                <a:solidFill>
                  <a:srgbClr val="7030A0"/>
                </a:solidFill>
                <a:latin typeface="Comic Sans MS" pitchFamily="66" charset="0"/>
              </a:rPr>
              <a:t>ελεύθερα </a:t>
            </a:r>
            <a:r>
              <a:rPr lang="el-GR" dirty="0" smtClean="0">
                <a:latin typeface="Comic Sans MS" pitchFamily="66" charset="0"/>
              </a:rPr>
              <a:t>τα </a:t>
            </a:r>
            <a:r>
              <a:rPr lang="el-GR" dirty="0" smtClean="0">
                <a:solidFill>
                  <a:schemeClr val="tx1"/>
                </a:solidFill>
                <a:latin typeface="Comic Sans MS" pitchFamily="66" charset="0"/>
              </a:rPr>
              <a:t>κείμενα που θα διδάξει και</a:t>
            </a:r>
          </a:p>
          <a:p>
            <a:pPr>
              <a:buNone/>
            </a:pPr>
            <a:r>
              <a:rPr lang="el-GR" dirty="0" smtClean="0">
                <a:solidFill>
                  <a:schemeClr val="tx1"/>
                </a:solidFill>
                <a:latin typeface="Comic Sans MS" pitchFamily="66" charset="0"/>
              </a:rPr>
              <a:t>			</a:t>
            </a:r>
            <a:r>
              <a:rPr lang="el-GR" dirty="0" smtClean="0">
                <a:latin typeface="Comic Sans MS" pitchFamily="66" charset="0"/>
              </a:rPr>
              <a:t>αν το επιθυμεί διδάσκει σε 			</a:t>
            </a:r>
            <a:r>
              <a:rPr lang="el-GR" dirty="0" smtClean="0">
                <a:solidFill>
                  <a:schemeClr val="tx1"/>
                </a:solidFill>
                <a:latin typeface="Comic Sans MS" pitchFamily="66" charset="0"/>
              </a:rPr>
              <a:t>δίωρο συνεχόμενο</a:t>
            </a:r>
          </a:p>
          <a:p>
            <a:pPr>
              <a:buNone/>
            </a:pPr>
            <a:endParaRPr lang="el-GR" dirty="0" smtClean="0">
              <a:latin typeface="Comic Sans MS" pitchFamily="66" charset="0"/>
            </a:endParaRPr>
          </a:p>
          <a:p>
            <a:pPr>
              <a:buNone/>
            </a:pPr>
            <a:r>
              <a:rPr lang="el-GR" dirty="0" smtClean="0">
                <a:latin typeface="Comic Sans MS" pitchFamily="66" charset="0"/>
              </a:rPr>
              <a:t>			</a:t>
            </a:r>
            <a:r>
              <a:rPr lang="el-GR" dirty="0" smtClean="0">
                <a:solidFill>
                  <a:srgbClr val="990000"/>
                </a:solidFill>
                <a:latin typeface="Comic Sans MS" pitchFamily="66" charset="0"/>
              </a:rPr>
              <a:t>πάντοτε σε συνεννόηση </a:t>
            </a:r>
            <a:r>
              <a:rPr lang="el-GR" dirty="0" smtClean="0">
                <a:latin typeface="Comic Sans MS" pitchFamily="66" charset="0"/>
              </a:rPr>
              <a:t>με τους άλλους διδάσκοντες της ίδιας τάξης του (ίδιου σχολείου)</a:t>
            </a:r>
            <a:endParaRPr lang="el-GR" dirty="0">
              <a:latin typeface="Comic Sans MS" pitchFamily="66" charset="0"/>
            </a:endParaRPr>
          </a:p>
          <a:p>
            <a:pPr>
              <a:buNone/>
            </a:pPr>
            <a:endParaRPr lang="el-GR" sz="2400" dirty="0" smtClean="0">
              <a:solidFill>
                <a:schemeClr val="tx1"/>
              </a:solidFill>
              <a:latin typeface="+mn-lt"/>
              <a:ea typeface="+mn-ea"/>
              <a:cs typeface="+mn-cs"/>
            </a:endParaRPr>
          </a:p>
          <a:p>
            <a:endParaRPr lang="el-GR" sz="2400" dirty="0"/>
          </a:p>
        </p:txBody>
      </p:sp>
      <p:sp>
        <p:nvSpPr>
          <p:cNvPr id="4" name="3 - Δεξιό βέλος"/>
          <p:cNvSpPr/>
          <p:nvPr/>
        </p:nvSpPr>
        <p:spPr>
          <a:xfrm>
            <a:off x="1403648" y="2276872"/>
            <a:ext cx="936104" cy="216024"/>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4 - Δεξιό βέλος"/>
          <p:cNvSpPr/>
          <p:nvPr/>
        </p:nvSpPr>
        <p:spPr>
          <a:xfrm flipV="1">
            <a:off x="1403648" y="3789040"/>
            <a:ext cx="1080120" cy="216024"/>
          </a:xfrm>
          <a:prstGeom prst="rightArrow">
            <a:avLst/>
          </a:prstGeom>
          <a:solidFill>
            <a:srgbClr val="99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7030A0"/>
                </a:solidFill>
                <a:latin typeface="Comic Sans MS" pitchFamily="66" charset="0"/>
              </a:rPr>
              <a:t>Οι πρωτεργάτες</a:t>
            </a:r>
            <a:endParaRPr lang="el-GR" dirty="0">
              <a:solidFill>
                <a:srgbClr val="7030A0"/>
              </a:solidFill>
              <a:latin typeface="Comic Sans MS" pitchFamily="66" charset="0"/>
            </a:endParaRPr>
          </a:p>
        </p:txBody>
      </p:sp>
      <p:sp>
        <p:nvSpPr>
          <p:cNvPr id="3" name="2 - Θέση περιεχομένου"/>
          <p:cNvSpPr>
            <a:spLocks noGrp="1"/>
          </p:cNvSpPr>
          <p:nvPr>
            <p:ph idx="1"/>
          </p:nvPr>
        </p:nvSpPr>
        <p:spPr/>
        <p:txBody>
          <a:bodyPr/>
          <a:lstStyle/>
          <a:p>
            <a:r>
              <a:rPr lang="el-GR" dirty="0" smtClean="0">
                <a:latin typeface="Comic Sans MS" pitchFamily="66" charset="0"/>
              </a:rPr>
              <a:t>Το δρόμο για την καλλιέργεια του ηθογραφικού διηγήματος άνοιξε ο Δημήτριος Βικέλας (1835-1909) με το έργο του  </a:t>
            </a:r>
            <a:r>
              <a:rPr lang="el-GR" i="1" dirty="0" err="1" smtClean="0">
                <a:latin typeface="Comic Sans MS" pitchFamily="66" charset="0"/>
              </a:rPr>
              <a:t>Λουκής</a:t>
            </a:r>
            <a:r>
              <a:rPr lang="el-GR" i="1" dirty="0" smtClean="0">
                <a:latin typeface="Comic Sans MS" pitchFamily="66" charset="0"/>
              </a:rPr>
              <a:t> </a:t>
            </a:r>
            <a:r>
              <a:rPr lang="el-GR" i="1" dirty="0" err="1" smtClean="0">
                <a:latin typeface="Comic Sans MS" pitchFamily="66" charset="0"/>
              </a:rPr>
              <a:t>Λάρας</a:t>
            </a:r>
            <a:r>
              <a:rPr lang="el-GR" i="1" dirty="0" smtClean="0">
                <a:latin typeface="Comic Sans MS" pitchFamily="66" charset="0"/>
              </a:rPr>
              <a:t> </a:t>
            </a:r>
            <a:r>
              <a:rPr lang="el-GR" dirty="0" smtClean="0">
                <a:latin typeface="Comic Sans MS" pitchFamily="66" charset="0"/>
              </a:rPr>
              <a:t>(1879), γι' αυτό και θεωρείται ο προδρομικός πεζογράφος της λεγόμενης «γενιάς του 1880». </a:t>
            </a:r>
          </a:p>
          <a:p>
            <a:endParaRPr lang="el-G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827584" y="188640"/>
            <a:ext cx="7859216" cy="792088"/>
          </a:xfrm>
        </p:spPr>
        <p:txBody>
          <a:bodyPr/>
          <a:lstStyle/>
          <a:p>
            <a:r>
              <a:rPr lang="el-GR" sz="2800" dirty="0" smtClean="0">
                <a:solidFill>
                  <a:srgbClr val="7030A0"/>
                </a:solidFill>
                <a:latin typeface="Comic Sans MS" pitchFamily="66" charset="0"/>
              </a:rPr>
              <a:t>Την πραγματική όμως ώθηση έδωσαν το 1883: </a:t>
            </a:r>
            <a:r>
              <a:rPr lang="el-GR" dirty="0" smtClean="0">
                <a:solidFill>
                  <a:srgbClr val="7030A0"/>
                </a:solidFill>
                <a:latin typeface="Comic Sans MS" pitchFamily="66" charset="0"/>
              </a:rPr>
              <a:t/>
            </a:r>
            <a:br>
              <a:rPr lang="el-GR" dirty="0" smtClean="0">
                <a:solidFill>
                  <a:srgbClr val="7030A0"/>
                </a:solidFill>
                <a:latin typeface="Comic Sans MS" pitchFamily="66" charset="0"/>
              </a:rPr>
            </a:br>
            <a:endParaRPr lang="el-GR" dirty="0">
              <a:solidFill>
                <a:srgbClr val="7030A0"/>
              </a:solidFill>
            </a:endParaRPr>
          </a:p>
        </p:txBody>
      </p:sp>
      <p:sp>
        <p:nvSpPr>
          <p:cNvPr id="3" name="2 - Θέση περιεχομένου"/>
          <p:cNvSpPr>
            <a:spLocks noGrp="1"/>
          </p:cNvSpPr>
          <p:nvPr>
            <p:ph idx="1"/>
          </p:nvPr>
        </p:nvSpPr>
        <p:spPr>
          <a:xfrm>
            <a:off x="755576" y="1052736"/>
            <a:ext cx="7931224" cy="4032448"/>
          </a:xfrm>
        </p:spPr>
        <p:txBody>
          <a:bodyPr/>
          <a:lstStyle/>
          <a:p>
            <a:pPr>
              <a:buFont typeface="Wingdings" pitchFamily="2" charset="2"/>
              <a:buChar char="ü"/>
            </a:pPr>
            <a:r>
              <a:rPr lang="el-GR" sz="2800" dirty="0" smtClean="0">
                <a:latin typeface="Comic Sans MS" pitchFamily="66" charset="0"/>
              </a:rPr>
              <a:t>Η δημοσίευση των διηγημάτων του Γεωργίου Βιζυηνού (1849-1896) </a:t>
            </a:r>
            <a:r>
              <a:rPr lang="el-GR" sz="2800" i="1" dirty="0" smtClean="0">
                <a:latin typeface="Comic Sans MS" pitchFamily="66" charset="0"/>
              </a:rPr>
              <a:t>Το αμάρτημα της μητρός μου </a:t>
            </a:r>
            <a:r>
              <a:rPr lang="el-GR" sz="2800" dirty="0" smtClean="0">
                <a:latin typeface="Comic Sans MS" pitchFamily="66" charset="0"/>
              </a:rPr>
              <a:t>και </a:t>
            </a:r>
            <a:r>
              <a:rPr lang="el-GR" sz="2800" i="1" dirty="0" smtClean="0">
                <a:latin typeface="Comic Sans MS" pitchFamily="66" charset="0"/>
              </a:rPr>
              <a:t>Ποίος </a:t>
            </a:r>
            <a:r>
              <a:rPr lang="el-GR" sz="2800" i="1" dirty="0" err="1" smtClean="0">
                <a:latin typeface="Comic Sans MS" pitchFamily="66" charset="0"/>
              </a:rPr>
              <a:t>ήτον</a:t>
            </a:r>
            <a:r>
              <a:rPr lang="el-GR" sz="2800" i="1" dirty="0" smtClean="0">
                <a:latin typeface="Comic Sans MS" pitchFamily="66" charset="0"/>
              </a:rPr>
              <a:t> ο </a:t>
            </a:r>
            <a:r>
              <a:rPr lang="el-GR" sz="2800" i="1" dirty="0" err="1" smtClean="0">
                <a:latin typeface="Comic Sans MS" pitchFamily="66" charset="0"/>
              </a:rPr>
              <a:t>φονεύς</a:t>
            </a:r>
            <a:r>
              <a:rPr lang="el-GR" sz="2800" i="1" dirty="0" smtClean="0">
                <a:latin typeface="Comic Sans MS" pitchFamily="66" charset="0"/>
              </a:rPr>
              <a:t> του αδελφού μου</a:t>
            </a:r>
            <a:r>
              <a:rPr lang="el-GR" sz="2800" dirty="0" smtClean="0">
                <a:latin typeface="Comic Sans MS" pitchFamily="66" charset="0"/>
              </a:rPr>
              <a:t>, και</a:t>
            </a:r>
          </a:p>
          <a:p>
            <a:pPr>
              <a:buFont typeface="Wingdings" pitchFamily="2" charset="2"/>
              <a:buChar char="ü"/>
            </a:pPr>
            <a:r>
              <a:rPr lang="el-GR" sz="2800" dirty="0" smtClean="0">
                <a:latin typeface="Comic Sans MS" pitchFamily="66" charset="0"/>
              </a:rPr>
              <a:t>Η διεξαγωγή του πρώτου στο είδος του διαγωνισμού «προς </a:t>
            </a:r>
            <a:r>
              <a:rPr lang="el-GR" sz="2800" dirty="0" err="1" smtClean="0">
                <a:latin typeface="Comic Sans MS" pitchFamily="66" charset="0"/>
              </a:rPr>
              <a:t>συγγραφήν</a:t>
            </a:r>
            <a:r>
              <a:rPr lang="el-GR" sz="2800" dirty="0" smtClean="0">
                <a:latin typeface="Comic Sans MS" pitchFamily="66" charset="0"/>
              </a:rPr>
              <a:t> ελληνικού διηγήματος», που προκήρυξε το περιοδικό </a:t>
            </a:r>
            <a:r>
              <a:rPr lang="el-GR" sz="2800" i="1" dirty="0" smtClean="0">
                <a:latin typeface="Comic Sans MS" pitchFamily="66" charset="0"/>
              </a:rPr>
              <a:t>Εστία</a:t>
            </a:r>
            <a:r>
              <a:rPr lang="el-GR" sz="2800" dirty="0" smtClean="0">
                <a:latin typeface="Comic Sans MS" pitchFamily="66" charset="0"/>
              </a:rPr>
              <a:t>. </a:t>
            </a:r>
          </a:p>
          <a:p>
            <a:endParaRPr lang="el-GR" dirty="0"/>
          </a:p>
        </p:txBody>
      </p:sp>
      <p:pic>
        <p:nvPicPr>
          <p:cNvPr id="5" name="4 - Εικόνα" descr="images.jpg"/>
          <p:cNvPicPr>
            <a:picLocks noChangeAspect="1"/>
          </p:cNvPicPr>
          <p:nvPr/>
        </p:nvPicPr>
        <p:blipFill>
          <a:blip r:embed="rId2" cstate="print"/>
          <a:stretch>
            <a:fillRect/>
          </a:stretch>
        </p:blipFill>
        <p:spPr>
          <a:xfrm>
            <a:off x="6084168" y="4431960"/>
            <a:ext cx="1673519" cy="242604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827584" y="188640"/>
            <a:ext cx="7859216" cy="720080"/>
          </a:xfrm>
          <a:solidFill>
            <a:schemeClr val="bg1"/>
          </a:solidFill>
        </p:spPr>
        <p:txBody>
          <a:bodyPr/>
          <a:lstStyle/>
          <a:p>
            <a:r>
              <a:rPr lang="el-GR" sz="2400" dirty="0" smtClean="0">
                <a:solidFill>
                  <a:srgbClr val="7030A0"/>
                </a:solidFill>
                <a:latin typeface="Comic Sans MS" pitchFamily="66" charset="0"/>
              </a:rPr>
              <a:t>Ποιοι ανταποκρίθηκαν ση συγγραφή ηθογραφικού διηγήματος</a:t>
            </a:r>
            <a:endParaRPr lang="el-GR" sz="2400" dirty="0">
              <a:solidFill>
                <a:srgbClr val="7030A0"/>
              </a:solidFill>
              <a:latin typeface="Comic Sans MS" pitchFamily="66" charset="0"/>
            </a:endParaRPr>
          </a:p>
        </p:txBody>
      </p:sp>
      <p:sp>
        <p:nvSpPr>
          <p:cNvPr id="3" name="2 - Θέση περιεχομένου"/>
          <p:cNvSpPr>
            <a:spLocks noGrp="1"/>
          </p:cNvSpPr>
          <p:nvPr>
            <p:ph idx="1"/>
          </p:nvPr>
        </p:nvSpPr>
        <p:spPr>
          <a:xfrm>
            <a:off x="467544" y="1340768"/>
            <a:ext cx="6336704" cy="4680520"/>
          </a:xfrm>
        </p:spPr>
        <p:txBody>
          <a:bodyPr/>
          <a:lstStyle/>
          <a:p>
            <a:r>
              <a:rPr lang="el-GR" dirty="0" smtClean="0">
                <a:latin typeface="Comic Sans MS" pitchFamily="66" charset="0"/>
              </a:rPr>
              <a:t>Εκτός από τον προδρομικό Βικέλα σ</a:t>
            </a:r>
            <a:r>
              <a:rPr lang="el-GR" sz="2800" dirty="0" smtClean="0">
                <a:latin typeface="Comic Sans MS" pitchFamily="66" charset="0"/>
              </a:rPr>
              <a:t>ημαντικοί συγγραφείς διηγημάτων αυτής της περιόδου είναι ο Γεώργιος Βιζυηνός και ο Αλέξανδρος Παπαδιαμάντης, ενώ άλλοι σημαντικοί πεζογράφοι είναι ο Ανδρέας Καρκαβίτσας, ο Γεώργιος Δροσίνης, ο Ιωάννης Κονδυλάκης, ο Γιάννης Βλαχογιάννης κ.ά. </a:t>
            </a:r>
            <a:endParaRPr lang="el-GR" dirty="0" smtClean="0">
              <a:latin typeface="Comic Sans MS" pitchFamily="66" charset="0"/>
            </a:endParaRPr>
          </a:p>
          <a:p>
            <a:endParaRPr lang="el-GR" dirty="0" smtClean="0">
              <a:latin typeface="Comic Sans MS" pitchFamily="66" charset="0"/>
            </a:endParaRPr>
          </a:p>
          <a:p>
            <a:endParaRPr lang="el-GR" sz="2800" dirty="0" smtClean="0">
              <a:latin typeface="Comic Sans MS" pitchFamily="66" charset="0"/>
            </a:endParaRPr>
          </a:p>
          <a:p>
            <a:endParaRPr lang="el-GR" dirty="0"/>
          </a:p>
        </p:txBody>
      </p:sp>
      <p:pic>
        <p:nvPicPr>
          <p:cNvPr id="5" name="4 - Εικόνα" descr="2.jpg"/>
          <p:cNvPicPr>
            <a:picLocks noChangeAspect="1"/>
          </p:cNvPicPr>
          <p:nvPr/>
        </p:nvPicPr>
        <p:blipFill>
          <a:blip r:embed="rId2" cstate="print"/>
          <a:stretch>
            <a:fillRect/>
          </a:stretch>
        </p:blipFill>
        <p:spPr>
          <a:xfrm>
            <a:off x="6372200" y="1124744"/>
            <a:ext cx="2362200" cy="1933575"/>
          </a:xfrm>
          <a:prstGeom prst="rect">
            <a:avLst/>
          </a:prstGeom>
        </p:spPr>
      </p:pic>
      <p:pic>
        <p:nvPicPr>
          <p:cNvPr id="6" name="5 - Εικόνα" descr="130px-Demetrius_Vikelas.jpg"/>
          <p:cNvPicPr>
            <a:picLocks noChangeAspect="1"/>
          </p:cNvPicPr>
          <p:nvPr/>
        </p:nvPicPr>
        <p:blipFill>
          <a:blip r:embed="rId3" cstate="print"/>
          <a:stretch>
            <a:fillRect/>
          </a:stretch>
        </p:blipFill>
        <p:spPr>
          <a:xfrm>
            <a:off x="6964961" y="3501008"/>
            <a:ext cx="1783503" cy="1893256"/>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smtClean="0">
                <a:solidFill>
                  <a:srgbClr val="7030A0"/>
                </a:solidFill>
                <a:latin typeface="Comic Sans MS" pitchFamily="66" charset="0"/>
              </a:rPr>
              <a:t>Τα ευρωπαϊκά λογοτεχνικά ρεύματα</a:t>
            </a:r>
            <a:endParaRPr lang="el-GR" sz="3600" dirty="0">
              <a:solidFill>
                <a:srgbClr val="7030A0"/>
              </a:solidFill>
              <a:latin typeface="Comic Sans MS" pitchFamily="66" charset="0"/>
            </a:endParaRPr>
          </a:p>
        </p:txBody>
      </p:sp>
      <p:sp>
        <p:nvSpPr>
          <p:cNvPr id="3" name="2 - Θέση περιεχομένου"/>
          <p:cNvSpPr>
            <a:spLocks noGrp="1"/>
          </p:cNvSpPr>
          <p:nvPr>
            <p:ph idx="1"/>
          </p:nvPr>
        </p:nvSpPr>
        <p:spPr>
          <a:xfrm>
            <a:off x="1259632" y="1340769"/>
            <a:ext cx="7427168" cy="4248472"/>
          </a:xfrm>
        </p:spPr>
        <p:txBody>
          <a:bodyPr/>
          <a:lstStyle/>
          <a:p>
            <a:pPr>
              <a:buNone/>
            </a:pPr>
            <a:endParaRPr lang="el-GR" dirty="0" smtClean="0">
              <a:latin typeface="Comic Sans MS" pitchFamily="66" charset="0"/>
            </a:endParaRPr>
          </a:p>
          <a:p>
            <a:pPr>
              <a:buFont typeface="Wingdings" pitchFamily="2" charset="2"/>
              <a:buChar char="v"/>
            </a:pPr>
            <a:r>
              <a:rPr lang="el-GR" dirty="0" smtClean="0">
                <a:latin typeface="Comic Sans MS" pitchFamily="66" charset="0"/>
              </a:rPr>
              <a:t>Ο Ρεαλισμός</a:t>
            </a:r>
          </a:p>
          <a:p>
            <a:pPr>
              <a:buFont typeface="Wingdings" pitchFamily="2" charset="2"/>
              <a:buChar char="v"/>
            </a:pPr>
            <a:endParaRPr lang="el-GR" dirty="0" smtClean="0">
              <a:latin typeface="Comic Sans MS" pitchFamily="66" charset="0"/>
            </a:endParaRPr>
          </a:p>
          <a:p>
            <a:pPr>
              <a:buFont typeface="Wingdings" pitchFamily="2" charset="2"/>
              <a:buChar char="v"/>
            </a:pPr>
            <a:r>
              <a:rPr lang="el-GR" dirty="0" smtClean="0">
                <a:latin typeface="Comic Sans MS" pitchFamily="66" charset="0"/>
              </a:rPr>
              <a:t>Ο Νατουραλισμός</a:t>
            </a:r>
            <a:endParaRPr lang="el-GR" dirty="0">
              <a:latin typeface="Comic Sans MS" pitchFamily="66" charset="0"/>
            </a:endParaRPr>
          </a:p>
        </p:txBody>
      </p:sp>
      <p:pic>
        <p:nvPicPr>
          <p:cNvPr id="4" name="3 - Εικόνα" descr="κατάλογος.jpg"/>
          <p:cNvPicPr>
            <a:picLocks noChangeAspect="1"/>
          </p:cNvPicPr>
          <p:nvPr/>
        </p:nvPicPr>
        <p:blipFill>
          <a:blip r:embed="rId2" cstate="print"/>
          <a:stretch>
            <a:fillRect/>
          </a:stretch>
        </p:blipFill>
        <p:spPr>
          <a:xfrm>
            <a:off x="4898384" y="2996952"/>
            <a:ext cx="3967484" cy="2664296"/>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dirty="0" smtClean="0">
                <a:solidFill>
                  <a:srgbClr val="7030A0"/>
                </a:solidFill>
                <a:latin typeface="Comic Sans MS" pitchFamily="66" charset="0"/>
              </a:rPr>
              <a:t>Ο Ρεαλισμός</a:t>
            </a:r>
            <a:endParaRPr lang="el-GR" dirty="0"/>
          </a:p>
        </p:txBody>
      </p:sp>
      <p:sp>
        <p:nvSpPr>
          <p:cNvPr id="3" name="2 - Θέση περιεχομένου"/>
          <p:cNvSpPr>
            <a:spLocks noGrp="1"/>
          </p:cNvSpPr>
          <p:nvPr>
            <p:ph idx="1"/>
          </p:nvPr>
        </p:nvSpPr>
        <p:spPr>
          <a:xfrm>
            <a:off x="1259632" y="1340768"/>
            <a:ext cx="7427168" cy="5040560"/>
          </a:xfrm>
        </p:spPr>
        <p:txBody>
          <a:bodyPr/>
          <a:lstStyle/>
          <a:p>
            <a:r>
              <a:rPr lang="el-GR" sz="2400" dirty="0" smtClean="0">
                <a:solidFill>
                  <a:schemeClr val="tx1"/>
                </a:solidFill>
                <a:latin typeface="Comic Sans MS" pitchFamily="66" charset="0"/>
              </a:rPr>
              <a:t>Ως λογοτεχνικό ρεύμα ξεκίνησε από </a:t>
            </a:r>
            <a:r>
              <a:rPr lang="el-GR" sz="2400" dirty="0">
                <a:solidFill>
                  <a:schemeClr val="tx1"/>
                </a:solidFill>
                <a:latin typeface="Comic Sans MS" pitchFamily="66" charset="0"/>
              </a:rPr>
              <a:t>τη Γαλλία το δεύτερο μισό του 19ου αι. με το </a:t>
            </a:r>
            <a:r>
              <a:rPr lang="el-GR" sz="2400" dirty="0" err="1" smtClean="0">
                <a:solidFill>
                  <a:schemeClr val="tx1"/>
                </a:solidFill>
                <a:latin typeface="Comic Sans MS" pitchFamily="66" charset="0"/>
              </a:rPr>
              <a:t>Φλωμπέρ</a:t>
            </a:r>
            <a:r>
              <a:rPr lang="el-GR" sz="2400" dirty="0" smtClean="0">
                <a:solidFill>
                  <a:schemeClr val="tx1"/>
                </a:solidFill>
                <a:latin typeface="Comic Sans MS" pitchFamily="66" charset="0"/>
              </a:rPr>
              <a:t> και εκφράζει </a:t>
            </a:r>
            <a:r>
              <a:rPr lang="el-GR" sz="2400" dirty="0" smtClean="0">
                <a:solidFill>
                  <a:srgbClr val="7030A0"/>
                </a:solidFill>
                <a:latin typeface="Comic Sans MS" pitchFamily="66" charset="0"/>
              </a:rPr>
              <a:t>την </a:t>
            </a:r>
            <a:r>
              <a:rPr lang="el-GR" sz="2400" dirty="0">
                <a:solidFill>
                  <a:srgbClr val="7030A0"/>
                </a:solidFill>
                <a:latin typeface="Comic Sans MS" pitchFamily="66" charset="0"/>
              </a:rPr>
              <a:t>τάση ορισμένων συγγραφέων να </a:t>
            </a:r>
            <a:r>
              <a:rPr lang="el-GR" sz="2400" dirty="0" smtClean="0">
                <a:solidFill>
                  <a:srgbClr val="7030A0"/>
                </a:solidFill>
                <a:latin typeface="Comic Sans MS" pitchFamily="66" charset="0"/>
              </a:rPr>
              <a:t>απεικονίζουν </a:t>
            </a:r>
            <a:r>
              <a:rPr lang="el-GR" sz="2400" dirty="0">
                <a:solidFill>
                  <a:srgbClr val="7030A0"/>
                </a:solidFill>
                <a:latin typeface="Comic Sans MS" pitchFamily="66" charset="0"/>
              </a:rPr>
              <a:t>πιστά την πραγματικότητα</a:t>
            </a:r>
            <a:r>
              <a:rPr lang="el-GR" sz="2400" dirty="0">
                <a:solidFill>
                  <a:schemeClr val="tx1"/>
                </a:solidFill>
                <a:latin typeface="Comic Sans MS" pitchFamily="66" charset="0"/>
              </a:rPr>
              <a:t>. </a:t>
            </a:r>
            <a:r>
              <a:rPr lang="el-GR" sz="2400" dirty="0" smtClean="0">
                <a:solidFill>
                  <a:schemeClr val="tx1"/>
                </a:solidFill>
                <a:latin typeface="Comic Sans MS" pitchFamily="66" charset="0"/>
              </a:rPr>
              <a:t>Τα </a:t>
            </a:r>
            <a:r>
              <a:rPr lang="el-GR" sz="2400" dirty="0">
                <a:solidFill>
                  <a:schemeClr val="tx1"/>
                </a:solidFill>
                <a:latin typeface="Comic Sans MS" pitchFamily="66" charset="0"/>
              </a:rPr>
              <a:t>πραγματικά </a:t>
            </a:r>
            <a:r>
              <a:rPr lang="el-GR" sz="2400" dirty="0" smtClean="0">
                <a:solidFill>
                  <a:schemeClr val="tx1"/>
                </a:solidFill>
                <a:latin typeface="Comic Sans MS" pitchFamily="66" charset="0"/>
              </a:rPr>
              <a:t>όμως γεγονότα </a:t>
            </a:r>
            <a:r>
              <a:rPr lang="el-GR" sz="2400" dirty="0">
                <a:solidFill>
                  <a:schemeClr val="tx1"/>
                </a:solidFill>
                <a:latin typeface="Comic Sans MS" pitchFamily="66" charset="0"/>
              </a:rPr>
              <a:t>δεν μεταφέρονται αυτούσια, αλλά μ</a:t>
            </a:r>
            <a:r>
              <a:rPr lang="el-GR" sz="2400" dirty="0">
                <a:solidFill>
                  <a:srgbClr val="990000"/>
                </a:solidFill>
                <a:latin typeface="Comic Sans MS" pitchFamily="66" charset="0"/>
              </a:rPr>
              <a:t>ετασχηματίζονται</a:t>
            </a:r>
            <a:r>
              <a:rPr lang="el-GR" sz="2400" dirty="0">
                <a:solidFill>
                  <a:schemeClr val="tx1"/>
                </a:solidFill>
                <a:latin typeface="Comic Sans MS" pitchFamily="66" charset="0"/>
              </a:rPr>
              <a:t> από το δημιουργό του λογοτεχνικού έργου</a:t>
            </a:r>
            <a:r>
              <a:rPr lang="el-GR" sz="2400" dirty="0" smtClean="0">
                <a:solidFill>
                  <a:schemeClr val="tx1"/>
                </a:solidFill>
                <a:latin typeface="Comic Sans MS" pitchFamily="66" charset="0"/>
              </a:rPr>
              <a:t>.</a:t>
            </a:r>
          </a:p>
          <a:p>
            <a:endParaRPr lang="el-GR" sz="2000" dirty="0">
              <a:latin typeface="Comic Sans MS" pitchFamily="66"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611560" y="260648"/>
            <a:ext cx="8229600" cy="4525963"/>
          </a:xfrm>
        </p:spPr>
        <p:txBody>
          <a:bodyPr/>
          <a:lstStyle/>
          <a:p>
            <a:r>
              <a:rPr lang="el-GR" dirty="0" smtClean="0">
                <a:latin typeface="Comic Sans MS" pitchFamily="66" charset="0"/>
              </a:rPr>
              <a:t>Ο ρεαλιστής μυθιστοριογράφος δεν επιδιώκει να μας δώσει μια φωτογραφική αναπαράσταση της ζωής, αλλά κάποια άποψή της, με πληρότητα, ζωντάνια και πειστικότητα.</a:t>
            </a:r>
          </a:p>
          <a:p>
            <a:endParaRPr lang="el-GR" dirty="0"/>
          </a:p>
        </p:txBody>
      </p:sp>
      <p:pic>
        <p:nvPicPr>
          <p:cNvPr id="4" name="3 - Εικόνα" descr="5images.jpg"/>
          <p:cNvPicPr>
            <a:picLocks noChangeAspect="1"/>
          </p:cNvPicPr>
          <p:nvPr/>
        </p:nvPicPr>
        <p:blipFill>
          <a:blip r:embed="rId2" cstate="print"/>
          <a:stretch>
            <a:fillRect/>
          </a:stretch>
        </p:blipFill>
        <p:spPr>
          <a:xfrm>
            <a:off x="5292080" y="2852936"/>
            <a:ext cx="3583874" cy="2376264"/>
          </a:xfrm>
          <a:prstGeom prst="rect">
            <a:avLst/>
          </a:prstGeom>
        </p:spPr>
      </p:pic>
      <p:pic>
        <p:nvPicPr>
          <p:cNvPr id="5" name="4 - Εικόνα" descr="6images.jpg"/>
          <p:cNvPicPr>
            <a:picLocks noChangeAspect="1"/>
          </p:cNvPicPr>
          <p:nvPr/>
        </p:nvPicPr>
        <p:blipFill>
          <a:blip r:embed="rId3" cstate="print"/>
          <a:stretch>
            <a:fillRect/>
          </a:stretch>
        </p:blipFill>
        <p:spPr>
          <a:xfrm>
            <a:off x="1691680" y="2996952"/>
            <a:ext cx="3168352" cy="2108394"/>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547664" y="476673"/>
            <a:ext cx="7139136" cy="5328592"/>
          </a:xfrm>
        </p:spPr>
        <p:txBody>
          <a:bodyPr/>
          <a:lstStyle/>
          <a:p>
            <a:pPr algn="ctr">
              <a:buNone/>
            </a:pPr>
            <a:r>
              <a:rPr lang="el-GR" dirty="0" smtClean="0">
                <a:solidFill>
                  <a:srgbClr val="7030A0"/>
                </a:solidFill>
                <a:latin typeface="Comic Sans MS" pitchFamily="66" charset="0"/>
              </a:rPr>
              <a:t>	Τα </a:t>
            </a:r>
            <a:r>
              <a:rPr lang="el-GR" dirty="0">
                <a:solidFill>
                  <a:srgbClr val="7030A0"/>
                </a:solidFill>
                <a:latin typeface="Comic Sans MS" pitchFamily="66" charset="0"/>
              </a:rPr>
              <a:t>βασικά χαρακτηριστικά του </a:t>
            </a:r>
            <a:r>
              <a:rPr lang="el-GR" dirty="0" smtClean="0">
                <a:solidFill>
                  <a:srgbClr val="7030A0"/>
                </a:solidFill>
                <a:latin typeface="Comic Sans MS" pitchFamily="66" charset="0"/>
              </a:rPr>
              <a:t>Ρεαλισμού:</a:t>
            </a:r>
          </a:p>
          <a:p>
            <a:pPr>
              <a:buNone/>
            </a:pPr>
            <a:endParaRPr lang="el-GR" dirty="0" smtClean="0">
              <a:solidFill>
                <a:schemeClr val="tx1"/>
              </a:solidFill>
              <a:latin typeface="Comic Sans MS" pitchFamily="66" charset="0"/>
            </a:endParaRPr>
          </a:p>
          <a:p>
            <a:pPr>
              <a:buFont typeface="Wingdings" pitchFamily="2" charset="2"/>
              <a:buChar char="ü"/>
            </a:pPr>
            <a:r>
              <a:rPr lang="el-GR" dirty="0" smtClean="0">
                <a:solidFill>
                  <a:schemeClr val="tx1"/>
                </a:solidFill>
                <a:latin typeface="Comic Sans MS" pitchFamily="66" charset="0"/>
              </a:rPr>
              <a:t>Δείχνει </a:t>
            </a:r>
            <a:r>
              <a:rPr lang="el-GR" dirty="0">
                <a:solidFill>
                  <a:schemeClr val="tx1"/>
                </a:solidFill>
                <a:latin typeface="Comic Sans MS" pitchFamily="66" charset="0"/>
              </a:rPr>
              <a:t>μια τάση προς την </a:t>
            </a:r>
            <a:r>
              <a:rPr lang="el-GR" dirty="0" smtClean="0">
                <a:solidFill>
                  <a:schemeClr val="tx1"/>
                </a:solidFill>
                <a:latin typeface="Comic Sans MS" pitchFamily="66" charset="0"/>
              </a:rPr>
              <a:t>αντικειμενικότητα</a:t>
            </a:r>
          </a:p>
          <a:p>
            <a:pPr>
              <a:buFont typeface="Wingdings" pitchFamily="2" charset="2"/>
              <a:buChar char="ü"/>
            </a:pPr>
            <a:r>
              <a:rPr lang="el-GR" dirty="0" smtClean="0">
                <a:latin typeface="Comic Sans MS" pitchFamily="66" charset="0"/>
              </a:rPr>
              <a:t>Α</a:t>
            </a:r>
            <a:r>
              <a:rPr lang="el-GR" dirty="0" smtClean="0">
                <a:solidFill>
                  <a:schemeClr val="tx1"/>
                </a:solidFill>
                <a:latin typeface="Comic Sans MS" pitchFamily="66" charset="0"/>
              </a:rPr>
              <a:t>φήνει </a:t>
            </a:r>
            <a:r>
              <a:rPr lang="el-GR" dirty="0">
                <a:solidFill>
                  <a:schemeClr val="tx1"/>
                </a:solidFill>
                <a:latin typeface="Comic Sans MS" pitchFamily="66" charset="0"/>
              </a:rPr>
              <a:t>τα γεγονότα να μιλήσουν μόνα </a:t>
            </a:r>
            <a:r>
              <a:rPr lang="el-GR" dirty="0" smtClean="0">
                <a:solidFill>
                  <a:schemeClr val="tx1"/>
                </a:solidFill>
                <a:latin typeface="Comic Sans MS" pitchFamily="66" charset="0"/>
              </a:rPr>
              <a:t>τους</a:t>
            </a:r>
          </a:p>
          <a:p>
            <a:pPr>
              <a:buFont typeface="Wingdings" pitchFamily="2" charset="2"/>
              <a:buChar char="ü"/>
            </a:pPr>
            <a:r>
              <a:rPr lang="el-GR" dirty="0" smtClean="0">
                <a:latin typeface="Comic Sans MS" pitchFamily="66" charset="0"/>
              </a:rPr>
              <a:t>Π</a:t>
            </a:r>
            <a:r>
              <a:rPr lang="el-GR" dirty="0" smtClean="0">
                <a:solidFill>
                  <a:schemeClr val="tx1"/>
                </a:solidFill>
                <a:latin typeface="Comic Sans MS" pitchFamily="66" charset="0"/>
              </a:rPr>
              <a:t>αρουσιάζει </a:t>
            </a:r>
            <a:r>
              <a:rPr lang="el-GR" dirty="0">
                <a:solidFill>
                  <a:schemeClr val="tx1"/>
                </a:solidFill>
                <a:latin typeface="Comic Sans MS" pitchFamily="66" charset="0"/>
              </a:rPr>
              <a:t>κοινές εμπειρίες </a:t>
            </a:r>
            <a:r>
              <a:rPr lang="el-GR" dirty="0" smtClean="0">
                <a:solidFill>
                  <a:schemeClr val="tx1"/>
                </a:solidFill>
                <a:latin typeface="Comic Sans MS" pitchFamily="66" charset="0"/>
              </a:rPr>
              <a:t>και</a:t>
            </a:r>
          </a:p>
          <a:p>
            <a:pPr>
              <a:buFont typeface="Wingdings" pitchFamily="2" charset="2"/>
              <a:buChar char="ü"/>
            </a:pPr>
            <a:r>
              <a:rPr lang="el-GR" dirty="0" smtClean="0">
                <a:latin typeface="Comic Sans MS" pitchFamily="66" charset="0"/>
              </a:rPr>
              <a:t>επιλέγει </a:t>
            </a:r>
            <a:r>
              <a:rPr lang="el-GR" dirty="0" smtClean="0">
                <a:solidFill>
                  <a:schemeClr val="tx1"/>
                </a:solidFill>
                <a:latin typeface="Comic Sans MS" pitchFamily="66" charset="0"/>
              </a:rPr>
              <a:t>κοινά </a:t>
            </a:r>
            <a:r>
              <a:rPr lang="el-GR" dirty="0">
                <a:solidFill>
                  <a:schemeClr val="tx1"/>
                </a:solidFill>
                <a:latin typeface="Comic Sans MS" pitchFamily="66" charset="0"/>
              </a:rPr>
              <a:t>θέματα.</a:t>
            </a:r>
          </a:p>
          <a:p>
            <a:endParaRPr lang="el-G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115616" y="692696"/>
            <a:ext cx="7571184" cy="5433467"/>
          </a:xfrm>
        </p:spPr>
        <p:txBody>
          <a:bodyPr/>
          <a:lstStyle/>
          <a:p>
            <a:r>
              <a:rPr lang="el-GR" sz="3600" dirty="0" smtClean="0">
                <a:solidFill>
                  <a:schemeClr val="tx1"/>
                </a:solidFill>
                <a:latin typeface="Comic Sans MS" pitchFamily="66" charset="0"/>
              </a:rPr>
              <a:t>Η κριτική </a:t>
            </a:r>
            <a:r>
              <a:rPr lang="el-GR" sz="3600" dirty="0">
                <a:solidFill>
                  <a:schemeClr val="tx1"/>
                </a:solidFill>
                <a:latin typeface="Comic Sans MS" pitchFamily="66" charset="0"/>
              </a:rPr>
              <a:t>στάση απέναντι στην </a:t>
            </a:r>
            <a:r>
              <a:rPr lang="el-GR" sz="3600" dirty="0" smtClean="0">
                <a:solidFill>
                  <a:schemeClr val="tx1"/>
                </a:solidFill>
                <a:latin typeface="Comic Sans MS" pitchFamily="66" charset="0"/>
              </a:rPr>
              <a:t>κοινωνία</a:t>
            </a:r>
            <a:r>
              <a:rPr lang="el-GR" sz="3600" dirty="0" smtClean="0">
                <a:latin typeface="Comic Sans MS" pitchFamily="66" charset="0"/>
              </a:rPr>
              <a:t>: </a:t>
            </a:r>
            <a:endParaRPr lang="el-GR" sz="3600" dirty="0" smtClean="0">
              <a:solidFill>
                <a:schemeClr val="tx1"/>
              </a:solidFill>
              <a:latin typeface="Comic Sans MS" pitchFamily="66" charset="0"/>
            </a:endParaRPr>
          </a:p>
          <a:p>
            <a:pPr>
              <a:buFont typeface="Wingdings" pitchFamily="2" charset="2"/>
              <a:buChar char="Ø"/>
            </a:pPr>
            <a:r>
              <a:rPr lang="el-GR" sz="3600" dirty="0" smtClean="0">
                <a:solidFill>
                  <a:srgbClr val="990000"/>
                </a:solidFill>
                <a:latin typeface="Comic Sans MS" pitchFamily="66" charset="0"/>
              </a:rPr>
              <a:t>ο </a:t>
            </a:r>
            <a:r>
              <a:rPr lang="el-GR" sz="3600" dirty="0">
                <a:solidFill>
                  <a:srgbClr val="990000"/>
                </a:solidFill>
                <a:latin typeface="Comic Sans MS" pitchFamily="66" charset="0"/>
              </a:rPr>
              <a:t>ρεαλιστής μυθιστοριογράφος </a:t>
            </a:r>
            <a:r>
              <a:rPr lang="el-GR" sz="3600" dirty="0" smtClean="0">
                <a:solidFill>
                  <a:srgbClr val="990000"/>
                </a:solidFill>
                <a:latin typeface="Comic Sans MS" pitchFamily="66" charset="0"/>
              </a:rPr>
              <a:t>αντιμετωπίζει κριτικά </a:t>
            </a:r>
            <a:r>
              <a:rPr lang="el-GR" sz="3600" dirty="0">
                <a:solidFill>
                  <a:srgbClr val="990000"/>
                </a:solidFill>
                <a:latin typeface="Comic Sans MS" pitchFamily="66" charset="0"/>
              </a:rPr>
              <a:t>τις συμβατικές αξίες και τοποθετεί τους </a:t>
            </a:r>
            <a:r>
              <a:rPr lang="el-GR" sz="3600" dirty="0" err="1">
                <a:solidFill>
                  <a:srgbClr val="990000"/>
                </a:solidFill>
                <a:latin typeface="Comic Sans MS" pitchFamily="66" charset="0"/>
              </a:rPr>
              <a:t>ήρωές</a:t>
            </a:r>
            <a:r>
              <a:rPr lang="el-GR" sz="3600" dirty="0">
                <a:solidFill>
                  <a:srgbClr val="990000"/>
                </a:solidFill>
                <a:latin typeface="Comic Sans MS" pitchFamily="66" charset="0"/>
              </a:rPr>
              <a:t> του στα θύματα της κοινωνίας.</a:t>
            </a:r>
          </a:p>
          <a:p>
            <a:endParaRPr lang="el-GR" sz="3600" dirty="0">
              <a:latin typeface="Comic Sans MS" pitchFamily="66"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539552" y="0"/>
            <a:ext cx="8229600" cy="1143000"/>
          </a:xfrm>
        </p:spPr>
        <p:txBody>
          <a:bodyPr/>
          <a:lstStyle/>
          <a:p>
            <a:r>
              <a:rPr lang="el-GR" dirty="0" smtClean="0">
                <a:solidFill>
                  <a:srgbClr val="990000"/>
                </a:solidFill>
                <a:latin typeface="Comic Sans MS" pitchFamily="66" charset="0"/>
              </a:rPr>
              <a:t>Ο Νατουραλισμός</a:t>
            </a:r>
            <a:endParaRPr lang="el-GR" dirty="0">
              <a:solidFill>
                <a:srgbClr val="990000"/>
              </a:solidFill>
              <a:latin typeface="Comic Sans MS" pitchFamily="66" charset="0"/>
            </a:endParaRPr>
          </a:p>
        </p:txBody>
      </p:sp>
      <p:sp>
        <p:nvSpPr>
          <p:cNvPr id="3" name="2 - Θέση περιεχομένου"/>
          <p:cNvSpPr>
            <a:spLocks noGrp="1"/>
          </p:cNvSpPr>
          <p:nvPr>
            <p:ph idx="1"/>
          </p:nvPr>
        </p:nvSpPr>
        <p:spPr>
          <a:xfrm>
            <a:off x="1331640" y="1340768"/>
            <a:ext cx="7355160" cy="4680521"/>
          </a:xfrm>
        </p:spPr>
        <p:txBody>
          <a:bodyPr/>
          <a:lstStyle/>
          <a:p>
            <a:r>
              <a:rPr lang="el-GR" dirty="0">
                <a:solidFill>
                  <a:schemeClr val="tx1"/>
                </a:solidFill>
                <a:latin typeface="Comic Sans MS" pitchFamily="66" charset="0"/>
              </a:rPr>
              <a:t>Ο </a:t>
            </a:r>
            <a:r>
              <a:rPr lang="el-GR" dirty="0" smtClean="0">
                <a:solidFill>
                  <a:schemeClr val="tx1"/>
                </a:solidFill>
                <a:latin typeface="Comic Sans MS" pitchFamily="66" charset="0"/>
              </a:rPr>
              <a:t>Νατουραλισμός αποτελεί εξέλιξη </a:t>
            </a:r>
            <a:r>
              <a:rPr lang="el-GR" dirty="0">
                <a:solidFill>
                  <a:schemeClr val="tx1"/>
                </a:solidFill>
                <a:latin typeface="Comic Sans MS" pitchFamily="66" charset="0"/>
              </a:rPr>
              <a:t>του ρεαλισμού. </a:t>
            </a:r>
            <a:endParaRPr lang="el-GR" dirty="0" smtClean="0">
              <a:solidFill>
                <a:schemeClr val="tx1"/>
              </a:solidFill>
              <a:latin typeface="Comic Sans MS" pitchFamily="66" charset="0"/>
            </a:endParaRPr>
          </a:p>
          <a:p>
            <a:r>
              <a:rPr lang="el-GR" dirty="0" smtClean="0">
                <a:latin typeface="Comic Sans MS" pitchFamily="66" charset="0"/>
              </a:rPr>
              <a:t>Ε</a:t>
            </a:r>
            <a:r>
              <a:rPr lang="el-GR" dirty="0" smtClean="0">
                <a:solidFill>
                  <a:schemeClr val="tx1"/>
                </a:solidFill>
                <a:latin typeface="Comic Sans MS" pitchFamily="66" charset="0"/>
              </a:rPr>
              <a:t>ισηγητής </a:t>
            </a:r>
            <a:r>
              <a:rPr lang="el-GR" dirty="0">
                <a:solidFill>
                  <a:schemeClr val="tx1"/>
                </a:solidFill>
                <a:latin typeface="Comic Sans MS" pitchFamily="66" charset="0"/>
              </a:rPr>
              <a:t>του ήταν ο Γάλλος μυθιστοριογράφος Αιμίλιος Ζολά. </a:t>
            </a:r>
            <a:endParaRPr lang="el-GR" dirty="0" smtClean="0">
              <a:solidFill>
                <a:schemeClr val="tx1"/>
              </a:solidFill>
              <a:latin typeface="Comic Sans MS" pitchFamily="66" charset="0"/>
            </a:endParaRPr>
          </a:p>
          <a:p>
            <a:r>
              <a:rPr lang="el-GR" dirty="0" smtClean="0">
                <a:solidFill>
                  <a:schemeClr val="tx1"/>
                </a:solidFill>
                <a:latin typeface="Comic Sans MS" pitchFamily="66" charset="0"/>
              </a:rPr>
              <a:t>Και </a:t>
            </a:r>
            <a:r>
              <a:rPr lang="el-GR" dirty="0">
                <a:solidFill>
                  <a:schemeClr val="tx1"/>
                </a:solidFill>
                <a:latin typeface="Comic Sans MS" pitchFamily="66" charset="0"/>
              </a:rPr>
              <a:t>τα δύο ρεύματα έχουν ορισμένες ομοιότητες μεταξύ τους, αλλά έχουν και βασικές διαφορές. </a:t>
            </a:r>
            <a:endParaRPr lang="el-GR" dirty="0" smtClean="0">
              <a:solidFill>
                <a:schemeClr val="tx1"/>
              </a:solidFill>
              <a:latin typeface="Comic Sans MS" pitchFamily="66" charset="0"/>
            </a:endParaRPr>
          </a:p>
          <a:p>
            <a:endParaRPr lang="el-GR" dirty="0">
              <a:latin typeface="Comic Sans MS" pitchFamily="66"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899592" y="404664"/>
            <a:ext cx="7787208" cy="5721499"/>
          </a:xfrm>
        </p:spPr>
        <p:txBody>
          <a:bodyPr/>
          <a:lstStyle/>
          <a:p>
            <a:r>
              <a:rPr lang="el-GR" dirty="0" smtClean="0">
                <a:latin typeface="Comic Sans MS" pitchFamily="66" charset="0"/>
              </a:rPr>
              <a:t>Οι νατουραλιστές μυθιστοριογράφοι, όπως και οι εκπρόσωποι του ρεαλισμού, τείνουν σε μια μιμητική απεικόνιση της πραγματικότητας και επιλέγει κοινά θέματα από την καθημερινή ζωή. </a:t>
            </a:r>
          </a:p>
          <a:p>
            <a:r>
              <a:rPr lang="el-GR" dirty="0" smtClean="0">
                <a:solidFill>
                  <a:srgbClr val="990000"/>
                </a:solidFill>
                <a:latin typeface="Comic Sans MS" pitchFamily="66" charset="0"/>
              </a:rPr>
              <a:t>Επιλέγουν όμως πιο προκλητικά  θέματα και επιμένουν στην εξονυχιστική περιγραφή και στη φωτογραφική λεπτομέρεια.</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3"/>
          <p:cNvSpPr>
            <a:spLocks noGrp="1" noChangeArrowheads="1"/>
          </p:cNvSpPr>
          <p:nvPr>
            <p:ph type="body" idx="1"/>
          </p:nvPr>
        </p:nvSpPr>
        <p:spPr>
          <a:xfrm>
            <a:off x="1331640" y="764704"/>
            <a:ext cx="7355160" cy="4896544"/>
          </a:xfrm>
          <a:ln>
            <a:solidFill>
              <a:srgbClr val="990000"/>
            </a:solidFill>
            <a:prstDash val="sysDot"/>
          </a:ln>
        </p:spPr>
        <p:txBody>
          <a:bodyPr/>
          <a:lstStyle/>
          <a:p>
            <a:pPr>
              <a:buFont typeface="Wingdings" pitchFamily="2" charset="2"/>
              <a:buChar char="ü"/>
            </a:pPr>
            <a:r>
              <a:rPr lang="el-GR" sz="3600" dirty="0" smtClean="0">
                <a:solidFill>
                  <a:schemeClr val="tx1"/>
                </a:solidFill>
                <a:latin typeface="Comic Sans MS" pitchFamily="66" charset="0"/>
              </a:rPr>
              <a:t>Διδάσκει κείμενα </a:t>
            </a:r>
            <a:r>
              <a:rPr lang="el-GR" sz="3600" dirty="0">
                <a:solidFill>
                  <a:schemeClr val="tx1"/>
                </a:solidFill>
                <a:latin typeface="Comic Sans MS" pitchFamily="66" charset="0"/>
              </a:rPr>
              <a:t>ποιητικά και πεζά, </a:t>
            </a:r>
            <a:r>
              <a:rPr lang="el-GR" sz="3600" b="1" u="sng" dirty="0">
                <a:solidFill>
                  <a:schemeClr val="tx1"/>
                </a:solidFill>
                <a:latin typeface="Comic Sans MS" pitchFamily="66" charset="0"/>
              </a:rPr>
              <a:t>τουλάχιστον 16</a:t>
            </a:r>
            <a:r>
              <a:rPr lang="el-GR" sz="3600" b="1" dirty="0">
                <a:solidFill>
                  <a:schemeClr val="tx1"/>
                </a:solidFill>
                <a:latin typeface="Comic Sans MS" pitchFamily="66" charset="0"/>
              </a:rPr>
              <a:t> για τα Ημερήσια Γενικά Λύκεια και 13 για τα Εσπερινά, </a:t>
            </a:r>
            <a:r>
              <a:rPr lang="el-GR" sz="3600" dirty="0">
                <a:solidFill>
                  <a:srgbClr val="7030A0"/>
                </a:solidFill>
                <a:latin typeface="Comic Sans MS" pitchFamily="66" charset="0"/>
              </a:rPr>
              <a:t>αντιπροσωπευτικά όλων των ενοτήτων </a:t>
            </a:r>
            <a:r>
              <a:rPr lang="el-GR" sz="3600" dirty="0">
                <a:solidFill>
                  <a:schemeClr val="tx1"/>
                </a:solidFill>
                <a:latin typeface="Comic Sans MS" pitchFamily="66" charset="0"/>
              </a:rPr>
              <a:t>που περιέχονται στο οικείο σχολικό </a:t>
            </a:r>
            <a:r>
              <a:rPr lang="el-GR" sz="3600" dirty="0" smtClean="0">
                <a:solidFill>
                  <a:schemeClr val="tx1"/>
                </a:solidFill>
                <a:latin typeface="Comic Sans MS" pitchFamily="66" charset="0"/>
              </a:rPr>
              <a:t>εγχειρίδιο.</a:t>
            </a:r>
            <a:endParaRPr lang="el-GR" sz="3600" b="1" dirty="0" smtClean="0">
              <a:solidFill>
                <a:schemeClr val="tx1"/>
              </a:solidFill>
              <a:latin typeface="Comic Sans MS" pitchFamily="66"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403648" y="332656"/>
            <a:ext cx="7283152" cy="5793507"/>
          </a:xfrm>
        </p:spPr>
        <p:txBody>
          <a:bodyPr/>
          <a:lstStyle/>
          <a:p>
            <a:r>
              <a:rPr lang="el-GR" dirty="0" smtClean="0">
                <a:latin typeface="Comic Sans MS" pitchFamily="66" charset="0"/>
              </a:rPr>
              <a:t>Επιπλέον, οι νατουραλιστές συγγραφείς </a:t>
            </a:r>
            <a:r>
              <a:rPr lang="el-GR" dirty="0" smtClean="0">
                <a:solidFill>
                  <a:srgbClr val="990000"/>
                </a:solidFill>
                <a:latin typeface="Comic Sans MS" pitchFamily="66" charset="0"/>
              </a:rPr>
              <a:t>μελετούν την ηθική συμπεριφορά των προσώπων, για να δείξουν ότι είναι δέσμιοι εξωτερικών δυνάμεων και εσωτερικών παρορμήσεων. </a:t>
            </a:r>
            <a:endParaRPr lang="el-GR" dirty="0" smtClean="0">
              <a:solidFill>
                <a:srgbClr val="990000"/>
              </a:solidFill>
            </a:endParaRPr>
          </a:p>
          <a:p>
            <a:r>
              <a:rPr lang="el-GR" dirty="0" smtClean="0">
                <a:latin typeface="Comic Sans MS" pitchFamily="66" charset="0"/>
              </a:rPr>
              <a:t>Παρουσιάζουν στο έργο τους τη συμπεριφορά του ανθρώπου ως αποτέλεσμα διαθέσεων της στιγμής ή κληρονομικών παρορμήσεων. </a:t>
            </a:r>
          </a:p>
          <a:p>
            <a:endParaRPr lang="el-G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115616" y="476672"/>
            <a:ext cx="7571184" cy="5649491"/>
          </a:xfrm>
        </p:spPr>
        <p:txBody>
          <a:bodyPr/>
          <a:lstStyle/>
          <a:p>
            <a:r>
              <a:rPr lang="el-GR" dirty="0" smtClean="0">
                <a:latin typeface="Comic Sans MS" pitchFamily="66" charset="0"/>
              </a:rPr>
              <a:t>Οι εξωτερικές δυνάμεις, φυσικές και κοινωνικές, περιορίζουν την ελευθερία τους. </a:t>
            </a:r>
          </a:p>
          <a:p>
            <a:r>
              <a:rPr lang="el-GR" dirty="0" smtClean="0">
                <a:latin typeface="Comic Sans MS" pitchFamily="66" charset="0"/>
              </a:rPr>
              <a:t>Οι εσωτερικές πάλι παρορμήσεις, όπως είναι το γενετήσιο ένστικτο, η πείνα, η σκληρότητα και η μοχθηρία, </a:t>
            </a:r>
            <a:r>
              <a:rPr lang="el-GR" dirty="0" smtClean="0">
                <a:solidFill>
                  <a:srgbClr val="990000"/>
                </a:solidFill>
                <a:latin typeface="Comic Sans MS" pitchFamily="66" charset="0"/>
              </a:rPr>
              <a:t>αφαιρούν από τον άνθρωπο την ιδιότητα του λογικού και ηθικού όντος </a:t>
            </a:r>
            <a:r>
              <a:rPr lang="el-GR" dirty="0" smtClean="0">
                <a:latin typeface="Comic Sans MS" pitchFamily="66" charset="0"/>
              </a:rPr>
              <a:t>και τον υποβιβάζουν στο επίπεδο των κατώτερων ζώων.</a:t>
            </a:r>
            <a:endParaRPr lang="el-G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sz="4000" dirty="0" smtClean="0">
                <a:solidFill>
                  <a:srgbClr val="7030A0"/>
                </a:solidFill>
                <a:latin typeface="Comic Sans MS" pitchFamily="66" charset="0"/>
              </a:rPr>
              <a:t>Ο ελληνικός ρεαλισμός και νατουραλισμός</a:t>
            </a:r>
            <a:endParaRPr lang="el-GR" sz="4000" dirty="0">
              <a:solidFill>
                <a:srgbClr val="7030A0"/>
              </a:solidFill>
              <a:latin typeface="Comic Sans MS" pitchFamily="66" charset="0"/>
            </a:endParaRPr>
          </a:p>
        </p:txBody>
      </p:sp>
      <p:sp>
        <p:nvSpPr>
          <p:cNvPr id="3" name="2 - Θέση περιεχομένου"/>
          <p:cNvSpPr>
            <a:spLocks noGrp="1"/>
          </p:cNvSpPr>
          <p:nvPr>
            <p:ph idx="1"/>
          </p:nvPr>
        </p:nvSpPr>
        <p:spPr>
          <a:xfrm>
            <a:off x="683568" y="1600200"/>
            <a:ext cx="8003232" cy="4525963"/>
          </a:xfrm>
        </p:spPr>
        <p:txBody>
          <a:bodyPr/>
          <a:lstStyle/>
          <a:p>
            <a:r>
              <a:rPr lang="el-GR" sz="3600" dirty="0" smtClean="0">
                <a:solidFill>
                  <a:schemeClr val="tx1"/>
                </a:solidFill>
                <a:latin typeface="Comic Sans MS" pitchFamily="66" charset="0"/>
              </a:rPr>
              <a:t>Οι Έλληνες συγγραφείς αυτή την περίοδο </a:t>
            </a:r>
            <a:r>
              <a:rPr lang="el-GR" sz="3600" dirty="0" smtClean="0">
                <a:solidFill>
                  <a:srgbClr val="990000"/>
                </a:solidFill>
                <a:latin typeface="Comic Sans MS" pitchFamily="66" charset="0"/>
              </a:rPr>
              <a:t>προσπάθησαν να αναπαραστήσουν πιστά  τη ζωή της υπαίθρου</a:t>
            </a:r>
            <a:r>
              <a:rPr lang="el-GR" sz="3600" dirty="0" smtClean="0">
                <a:solidFill>
                  <a:schemeClr val="tx1"/>
                </a:solidFill>
                <a:latin typeface="Comic Sans MS" pitchFamily="66" charset="0"/>
              </a:rPr>
              <a:t> με τις θετικές και αρνητικές όψεις της.</a:t>
            </a:r>
          </a:p>
          <a:p>
            <a:endParaRPr lang="el-GR" sz="2800" dirty="0" smtClean="0">
              <a:solidFill>
                <a:schemeClr val="tx1"/>
              </a:solidFill>
              <a:latin typeface="Comic Sans MS" pitchFamily="66" charset="0"/>
            </a:endParaRPr>
          </a:p>
          <a:p>
            <a:endParaRPr lang="el-GR" sz="28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827584" y="980728"/>
            <a:ext cx="7859216" cy="5145435"/>
          </a:xfrm>
        </p:spPr>
        <p:txBody>
          <a:bodyPr/>
          <a:lstStyle/>
          <a:p>
            <a:r>
              <a:rPr lang="el-GR" dirty="0" smtClean="0">
                <a:latin typeface="Comic Sans MS" pitchFamily="66" charset="0"/>
              </a:rPr>
              <a:t>Χαρακτηριστικά δείγματα ρεαλιστικής πεζογραφίας αυτής της περιόδου με νατουραλιστικά στοιχεία αποτελούν Ο </a:t>
            </a:r>
            <a:r>
              <a:rPr lang="el-GR" i="1" dirty="0" smtClean="0">
                <a:latin typeface="Comic Sans MS" pitchFamily="66" charset="0"/>
              </a:rPr>
              <a:t>Ζητιάνος</a:t>
            </a:r>
            <a:r>
              <a:rPr lang="el-GR" dirty="0" smtClean="0">
                <a:latin typeface="Comic Sans MS" pitchFamily="66" charset="0"/>
              </a:rPr>
              <a:t> (1896) του Ανδρέα Καρκαβίτσα (1866-1922), </a:t>
            </a:r>
            <a:r>
              <a:rPr lang="el-GR" i="1" dirty="0" smtClean="0">
                <a:latin typeface="Comic Sans MS" pitchFamily="66" charset="0"/>
              </a:rPr>
              <a:t>Η φόνισσα </a:t>
            </a:r>
            <a:r>
              <a:rPr lang="el-GR" dirty="0" smtClean="0">
                <a:latin typeface="Comic Sans MS" pitchFamily="66" charset="0"/>
              </a:rPr>
              <a:t>(1903) του Αλέξανδρου Παπαδιαμάντη (1851-1911) κ.ά.</a:t>
            </a:r>
          </a:p>
          <a:p>
            <a:endParaRPr lang="el-GR" dirty="0">
              <a:latin typeface="Comic Sans MS" pitchFamily="66"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4000" dirty="0" smtClean="0">
                <a:solidFill>
                  <a:srgbClr val="7030A0"/>
                </a:solidFill>
                <a:latin typeface="Comic Sans MS" pitchFamily="66" charset="0"/>
              </a:rPr>
              <a:t>Η Λογοτεχνία  του Μεσοπολέμου</a:t>
            </a:r>
            <a:br>
              <a:rPr lang="el-GR" sz="4000" dirty="0" smtClean="0">
                <a:solidFill>
                  <a:srgbClr val="7030A0"/>
                </a:solidFill>
                <a:latin typeface="Comic Sans MS" pitchFamily="66" charset="0"/>
              </a:rPr>
            </a:br>
            <a:endParaRPr lang="el-GR" sz="4000" dirty="0">
              <a:solidFill>
                <a:srgbClr val="990000"/>
              </a:solidFill>
            </a:endParaRPr>
          </a:p>
        </p:txBody>
      </p:sp>
      <p:pic>
        <p:nvPicPr>
          <p:cNvPr id="4" name="3 - Θέση περιεχομένου" descr="images.jpg"/>
          <p:cNvPicPr>
            <a:picLocks noGrp="1" noChangeAspect="1"/>
          </p:cNvPicPr>
          <p:nvPr>
            <p:ph idx="1"/>
          </p:nvPr>
        </p:nvPicPr>
        <p:blipFill>
          <a:blip r:embed="rId2" cstate="print"/>
          <a:stretch>
            <a:fillRect/>
          </a:stretch>
        </p:blipFill>
        <p:spPr>
          <a:xfrm>
            <a:off x="1835696" y="2132856"/>
            <a:ext cx="5364597" cy="3004174"/>
          </a:xfr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7030A0"/>
                </a:solidFill>
                <a:latin typeface="Comic Sans MS" pitchFamily="66" charset="0"/>
              </a:rPr>
              <a:t>Η ιστορική περίοδος</a:t>
            </a:r>
            <a:endParaRPr lang="el-GR" dirty="0">
              <a:solidFill>
                <a:srgbClr val="7030A0"/>
              </a:solidFill>
              <a:latin typeface="Comic Sans MS" pitchFamily="66" charset="0"/>
            </a:endParaRPr>
          </a:p>
        </p:txBody>
      </p:sp>
      <p:sp>
        <p:nvSpPr>
          <p:cNvPr id="3" name="2 - Θέση περιεχομένου"/>
          <p:cNvSpPr>
            <a:spLocks noGrp="1"/>
          </p:cNvSpPr>
          <p:nvPr>
            <p:ph idx="1"/>
          </p:nvPr>
        </p:nvSpPr>
        <p:spPr>
          <a:xfrm>
            <a:off x="1259632" y="1268760"/>
            <a:ext cx="7416824" cy="4968552"/>
          </a:xfrm>
        </p:spPr>
        <p:txBody>
          <a:bodyPr/>
          <a:lstStyle/>
          <a:p>
            <a:r>
              <a:rPr lang="el-GR" dirty="0" smtClean="0">
                <a:latin typeface="Comic Sans MS" pitchFamily="66" charset="0"/>
              </a:rPr>
              <a:t>Η είσοδος στον 20</a:t>
            </a:r>
            <a:r>
              <a:rPr lang="el-GR" baseline="30000" dirty="0" smtClean="0">
                <a:latin typeface="Comic Sans MS" pitchFamily="66" charset="0"/>
              </a:rPr>
              <a:t>ο</a:t>
            </a:r>
            <a:r>
              <a:rPr lang="el-GR" dirty="0" smtClean="0">
                <a:latin typeface="Comic Sans MS" pitchFamily="66" charset="0"/>
              </a:rPr>
              <a:t> αιώνα σηματοδοτείται από τον Μακεδονικό Αγώνα (1903 κ.ε.), το κίνημα στο Γουδί (1909), τους Βαλκανικούς πολέμους (1912-13), τον Α' Παγκόσμιο πόλεμο (1914-18), τον Διχασμό και τη Μικρασιατική καταστροφή (1922). </a:t>
            </a:r>
            <a:endParaRPr lang="el-GR" dirty="0">
              <a:latin typeface="Comic Sans MS" pitchFamily="66"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4000" dirty="0" smtClean="0">
                <a:solidFill>
                  <a:srgbClr val="7030A0"/>
                </a:solidFill>
                <a:latin typeface="Comic Sans MS" pitchFamily="66" charset="0"/>
              </a:rPr>
              <a:t>Η Λογοτεχνία του Μεσοπολέμου</a:t>
            </a:r>
            <a:br>
              <a:rPr lang="el-GR" sz="4000" dirty="0" smtClean="0">
                <a:solidFill>
                  <a:srgbClr val="7030A0"/>
                </a:solidFill>
                <a:latin typeface="Comic Sans MS" pitchFamily="66" charset="0"/>
              </a:rPr>
            </a:br>
            <a:r>
              <a:rPr lang="el-GR" sz="4000" dirty="0" smtClean="0">
                <a:solidFill>
                  <a:srgbClr val="990000"/>
                </a:solidFill>
                <a:latin typeface="Comic Sans MS" pitchFamily="66" charset="0"/>
              </a:rPr>
              <a:t>Η νεότερη ποίηση</a:t>
            </a:r>
            <a:endParaRPr lang="el-GR" sz="4000" dirty="0">
              <a:solidFill>
                <a:srgbClr val="990000"/>
              </a:solidFill>
              <a:latin typeface="Comic Sans MS" pitchFamily="66" charset="0"/>
            </a:endParaRPr>
          </a:p>
        </p:txBody>
      </p:sp>
      <p:sp>
        <p:nvSpPr>
          <p:cNvPr id="3" name="2 - Θέση περιεχομένου"/>
          <p:cNvSpPr>
            <a:spLocks noGrp="1"/>
          </p:cNvSpPr>
          <p:nvPr>
            <p:ph idx="1"/>
          </p:nvPr>
        </p:nvSpPr>
        <p:spPr>
          <a:xfrm>
            <a:off x="5364088" y="2204864"/>
            <a:ext cx="3322712" cy="3921299"/>
          </a:xfrm>
        </p:spPr>
        <p:txBody>
          <a:bodyPr/>
          <a:lstStyle/>
          <a:p>
            <a:r>
              <a:rPr lang="el-GR" sz="2800" dirty="0" smtClean="0">
                <a:latin typeface="Comic Sans MS" pitchFamily="66" charset="0"/>
              </a:rPr>
              <a:t>Όλα αυτά τα συγκλονιστικά γεγονότα είναι φυσικό ότι δεν άφησαν ανεπηρέαστη τη Λογοτεχνία.</a:t>
            </a:r>
          </a:p>
          <a:p>
            <a:endParaRPr lang="el-GR" sz="2800" dirty="0"/>
          </a:p>
        </p:txBody>
      </p:sp>
      <p:pic>
        <p:nvPicPr>
          <p:cNvPr id="4" name="3 - Εικόνα" descr="monet146.jpg"/>
          <p:cNvPicPr>
            <a:picLocks noChangeAspect="1"/>
          </p:cNvPicPr>
          <p:nvPr/>
        </p:nvPicPr>
        <p:blipFill>
          <a:blip r:embed="rId2" cstate="print"/>
          <a:stretch>
            <a:fillRect/>
          </a:stretch>
        </p:blipFill>
        <p:spPr>
          <a:xfrm>
            <a:off x="251520" y="2204864"/>
            <a:ext cx="4313324" cy="4327798"/>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3568" y="274638"/>
            <a:ext cx="8003232" cy="706090"/>
          </a:xfrm>
        </p:spPr>
        <p:txBody>
          <a:bodyPr/>
          <a:lstStyle/>
          <a:p>
            <a:r>
              <a:rPr lang="el-GR" sz="3600" dirty="0" smtClean="0">
                <a:solidFill>
                  <a:srgbClr val="7030A0"/>
                </a:solidFill>
                <a:latin typeface="Comic Sans MS" pitchFamily="66" charset="0"/>
              </a:rPr>
              <a:t>Η ποιητική γενιά του 1920</a:t>
            </a:r>
            <a:endParaRPr lang="el-GR" sz="3600" dirty="0">
              <a:solidFill>
                <a:srgbClr val="7030A0"/>
              </a:solidFill>
              <a:latin typeface="Comic Sans MS" pitchFamily="66" charset="0"/>
            </a:endParaRPr>
          </a:p>
        </p:txBody>
      </p:sp>
      <p:sp>
        <p:nvSpPr>
          <p:cNvPr id="3" name="2 - Θέση περιεχομένου"/>
          <p:cNvSpPr>
            <a:spLocks noGrp="1"/>
          </p:cNvSpPr>
          <p:nvPr>
            <p:ph idx="1"/>
          </p:nvPr>
        </p:nvSpPr>
        <p:spPr>
          <a:xfrm>
            <a:off x="1187624" y="1268760"/>
            <a:ext cx="7643192" cy="4896545"/>
          </a:xfrm>
        </p:spPr>
        <p:txBody>
          <a:bodyPr/>
          <a:lstStyle/>
          <a:p>
            <a:r>
              <a:rPr lang="el-GR" sz="2400" dirty="0" smtClean="0">
                <a:latin typeface="Comic Sans MS" pitchFamily="66" charset="0"/>
              </a:rPr>
              <a:t>Μέσα σε μια ατμόσφαιρα συγκλονισμένη από τη Μικρασιατική Καταστροφή (1922), οι νέοι ποιητές της δεύτερης δεκαετίας του εικοστού αιώνα (1920-1930), ο Ρώμος Φιλύρας (1889-1942), ο Κώστας </a:t>
            </a:r>
            <a:r>
              <a:rPr lang="el-GR" sz="2400" dirty="0" err="1" smtClean="0">
                <a:latin typeface="Comic Sans MS" pitchFamily="66" charset="0"/>
              </a:rPr>
              <a:t>Ουράνης</a:t>
            </a:r>
            <a:r>
              <a:rPr lang="el-GR" sz="2400" dirty="0" smtClean="0">
                <a:latin typeface="Comic Sans MS" pitchFamily="66" charset="0"/>
              </a:rPr>
              <a:t> (1890-1953), ο Ναπολέων </a:t>
            </a:r>
            <a:r>
              <a:rPr lang="el-GR" sz="2400" dirty="0" err="1" smtClean="0">
                <a:latin typeface="Comic Sans MS" pitchFamily="66" charset="0"/>
              </a:rPr>
              <a:t>Λαπαθιώτης</a:t>
            </a:r>
            <a:r>
              <a:rPr lang="el-GR" sz="2400" dirty="0" smtClean="0">
                <a:latin typeface="Comic Sans MS" pitchFamily="66" charset="0"/>
              </a:rPr>
              <a:t> (1888-1943) και ο αντιπροσωπευτικότερος της γενιάς, ο Κώστας Καρυωτάκης (1896-1928) γράφουν ποίηση χαμηλόφωνη, μελαγχολική, αδιέξοδη.</a:t>
            </a:r>
            <a:endParaRPr lang="el-GR" sz="2400" dirty="0">
              <a:latin typeface="Comic Sans MS" pitchFamily="66" charset="0"/>
            </a:endParaRPr>
          </a:p>
        </p:txBody>
      </p:sp>
      <p:pic>
        <p:nvPicPr>
          <p:cNvPr id="4" name="3 - Εικόνα" descr="poiisi-kariotakis.jpg"/>
          <p:cNvPicPr>
            <a:picLocks noChangeAspect="1"/>
          </p:cNvPicPr>
          <p:nvPr/>
        </p:nvPicPr>
        <p:blipFill>
          <a:blip r:embed="rId2" cstate="print"/>
          <a:stretch>
            <a:fillRect/>
          </a:stretch>
        </p:blipFill>
        <p:spPr>
          <a:xfrm>
            <a:off x="2987824" y="4293096"/>
            <a:ext cx="5275885" cy="1656184"/>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043608" y="836712"/>
            <a:ext cx="7643192" cy="5289451"/>
          </a:xfrm>
        </p:spPr>
        <p:txBody>
          <a:bodyPr/>
          <a:lstStyle/>
          <a:p>
            <a:r>
              <a:rPr lang="el-GR" sz="4000" dirty="0" smtClean="0">
                <a:latin typeface="Comic Sans MS" pitchFamily="66" charset="0"/>
              </a:rPr>
              <a:t>Οι «νεωτερικοί» ποιητές, επηρεασμένοι από τον γαλλικό συμβολισμό</a:t>
            </a:r>
            <a:r>
              <a:rPr lang="el-GR" sz="4000" b="1" dirty="0" smtClean="0">
                <a:latin typeface="Comic Sans MS" pitchFamily="66" charset="0"/>
              </a:rPr>
              <a:t> </a:t>
            </a:r>
            <a:r>
              <a:rPr lang="el-GR" sz="4000" dirty="0" smtClean="0">
                <a:latin typeface="Comic Sans MS" pitchFamily="66" charset="0"/>
              </a:rPr>
              <a:t>εκφράζουν στα ποιήματά τους τη θολή ατμόσφαιρα της εποχής τους, την απαισιοδοξία τους για το μέλλον και κυρίως την πλήξη που τους διακατέχει.</a:t>
            </a:r>
            <a:endParaRPr lang="el-GR" sz="40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611560" y="404664"/>
            <a:ext cx="8229600" cy="2952327"/>
          </a:xfrm>
        </p:spPr>
        <p:txBody>
          <a:bodyPr/>
          <a:lstStyle/>
          <a:p>
            <a:r>
              <a:rPr lang="el-GR" sz="4000" dirty="0" smtClean="0">
                <a:latin typeface="Comic Sans MS" pitchFamily="66" charset="0"/>
              </a:rPr>
              <a:t>Τους χαρακτηρίζει ψυχικός κάματος και μια δυσκολία προσαρμογής στην πραγματικότητα της ζωής.</a:t>
            </a:r>
            <a:endParaRPr lang="el-GR" sz="4000" dirty="0"/>
          </a:p>
        </p:txBody>
      </p:sp>
      <p:pic>
        <p:nvPicPr>
          <p:cNvPr id="4" name="3 - Εικόνα" descr="absinthe-660.png"/>
          <p:cNvPicPr>
            <a:picLocks noChangeAspect="1"/>
          </p:cNvPicPr>
          <p:nvPr/>
        </p:nvPicPr>
        <p:blipFill>
          <a:blip r:embed="rId2" cstate="print"/>
          <a:stretch>
            <a:fillRect/>
          </a:stretch>
        </p:blipFill>
        <p:spPr>
          <a:xfrm>
            <a:off x="1979712" y="3265345"/>
            <a:ext cx="6646540" cy="302115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3"/>
          <p:cNvSpPr>
            <a:spLocks noGrp="1" noChangeArrowheads="1"/>
          </p:cNvSpPr>
          <p:nvPr>
            <p:ph type="body" idx="1"/>
          </p:nvPr>
        </p:nvSpPr>
        <p:spPr>
          <a:xfrm>
            <a:off x="1187624" y="1052736"/>
            <a:ext cx="6984776" cy="4392488"/>
          </a:xfrm>
          <a:ln>
            <a:solidFill>
              <a:srgbClr val="990000"/>
            </a:solidFill>
            <a:prstDash val="sysDot"/>
          </a:ln>
        </p:spPr>
        <p:txBody>
          <a:bodyPr/>
          <a:lstStyle/>
          <a:p>
            <a:pPr>
              <a:buFont typeface="Wingdings" pitchFamily="2" charset="2"/>
              <a:buChar char="ü"/>
            </a:pPr>
            <a:r>
              <a:rPr lang="el-GR" dirty="0" smtClean="0">
                <a:latin typeface="Comic Sans MS" pitchFamily="66" charset="0"/>
              </a:rPr>
              <a:t>Δίνει έ</a:t>
            </a:r>
            <a:r>
              <a:rPr lang="el-GR" dirty="0" smtClean="0">
                <a:solidFill>
                  <a:schemeClr val="tx1"/>
                </a:solidFill>
                <a:latin typeface="Comic Sans MS" pitchFamily="66" charset="0"/>
              </a:rPr>
              <a:t>μφαση στα </a:t>
            </a:r>
            <a:r>
              <a:rPr lang="el-GR" dirty="0">
                <a:solidFill>
                  <a:srgbClr val="990000"/>
                </a:solidFill>
                <a:latin typeface="Comic Sans MS" pitchFamily="66" charset="0"/>
              </a:rPr>
              <a:t>γραμματολογικά στοιχεία που συνοδεύουν τα κείμενα</a:t>
            </a:r>
            <a:r>
              <a:rPr lang="el-GR" dirty="0">
                <a:solidFill>
                  <a:schemeClr val="tx1"/>
                </a:solidFill>
                <a:latin typeface="Comic Sans MS" pitchFamily="66" charset="0"/>
              </a:rPr>
              <a:t> που πρόκειται να διδαχθούν αλλά και τα </a:t>
            </a:r>
            <a:r>
              <a:rPr lang="el-GR" dirty="0">
                <a:solidFill>
                  <a:srgbClr val="990000"/>
                </a:solidFill>
                <a:latin typeface="Comic Sans MS" pitchFamily="66" charset="0"/>
              </a:rPr>
              <a:t>γραμματολογικά στοιχεία που δίνονται στην εισαγωγή κάθε ενότητας.  </a:t>
            </a:r>
          </a:p>
          <a:p>
            <a:endParaRPr lang="el-GR" dirty="0">
              <a:latin typeface="Comic Sans MS" pitchFamily="66"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188640"/>
            <a:ext cx="5040560" cy="1296144"/>
          </a:xfrm>
        </p:spPr>
        <p:txBody>
          <a:bodyPr/>
          <a:lstStyle/>
          <a:p>
            <a:pPr algn="l"/>
            <a:r>
              <a:rPr lang="el-GR" sz="3600" dirty="0" smtClean="0">
                <a:solidFill>
                  <a:srgbClr val="7030A0"/>
                </a:solidFill>
                <a:latin typeface="Comic Sans MS" pitchFamily="66" charset="0"/>
              </a:rPr>
              <a:t>Ο Κώστας Καρυωτάκης</a:t>
            </a:r>
            <a:endParaRPr lang="el-GR" sz="3600" dirty="0">
              <a:solidFill>
                <a:srgbClr val="7030A0"/>
              </a:solidFill>
              <a:latin typeface="Comic Sans MS" pitchFamily="66" charset="0"/>
            </a:endParaRPr>
          </a:p>
        </p:txBody>
      </p:sp>
      <p:sp>
        <p:nvSpPr>
          <p:cNvPr id="3" name="2 - Θέση περιεχομένου"/>
          <p:cNvSpPr>
            <a:spLocks noGrp="1"/>
          </p:cNvSpPr>
          <p:nvPr>
            <p:ph idx="1"/>
          </p:nvPr>
        </p:nvSpPr>
        <p:spPr>
          <a:xfrm>
            <a:off x="3131840" y="1556792"/>
            <a:ext cx="5472608" cy="4176464"/>
          </a:xfrm>
        </p:spPr>
        <p:txBody>
          <a:bodyPr/>
          <a:lstStyle/>
          <a:p>
            <a:r>
              <a:rPr lang="el-GR" sz="2800" dirty="0" smtClean="0">
                <a:latin typeface="Comic Sans MS" pitchFamily="66" charset="0"/>
              </a:rPr>
              <a:t>Ποιητής με πλούσιο ταλέντο και σπάνια εκφραστική δύναμη. Εξέφρασε όσο κανένας άλλος από τη γενιά του το αίσθημα του ανικανοποίητου και της παρακμής, που χαρακτήριζε την εποχή του. </a:t>
            </a:r>
          </a:p>
        </p:txBody>
      </p:sp>
      <p:pic>
        <p:nvPicPr>
          <p:cNvPr id="4" name="3 - Εικόνα" descr="2.jpg"/>
          <p:cNvPicPr>
            <a:picLocks noChangeAspect="1"/>
          </p:cNvPicPr>
          <p:nvPr/>
        </p:nvPicPr>
        <p:blipFill>
          <a:blip r:embed="rId2" cstate="print"/>
          <a:stretch>
            <a:fillRect/>
          </a:stretch>
        </p:blipFill>
        <p:spPr>
          <a:xfrm>
            <a:off x="251520" y="1484784"/>
            <a:ext cx="2664296" cy="3881850"/>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115616" y="332656"/>
            <a:ext cx="6984776" cy="5013176"/>
          </a:xfrm>
        </p:spPr>
        <p:txBody>
          <a:bodyPr/>
          <a:lstStyle/>
          <a:p>
            <a:r>
              <a:rPr lang="el-GR" sz="2800" dirty="0" smtClean="0">
                <a:latin typeface="Comic Sans MS" pitchFamily="66" charset="0"/>
              </a:rPr>
              <a:t>Η στάση του είναι αντιηρωική και εκφράζεται ως διαμαρτυρία, που φτάνει στο σαρκασμό. </a:t>
            </a:r>
          </a:p>
          <a:p>
            <a:r>
              <a:rPr lang="el-GR" sz="2800" dirty="0" smtClean="0">
                <a:latin typeface="Comic Sans MS" pitchFamily="66" charset="0"/>
              </a:rPr>
              <a:t>Τσακισμένος από την καθημερινή ανία και επιτήδευση κι αρνούμενος να συμβιβαστεί με την υποκρισία γύρω του, σαρκάζει και στηλιτεύει στην ποίησή του το πνεύμα της διάλυσης που χαρακτηρίζει την εποχή του και οδηγείται σε τραγικό αδιέξοδο. </a:t>
            </a:r>
          </a:p>
          <a:p>
            <a:endParaRPr lang="el-GR" dirty="0"/>
          </a:p>
        </p:txBody>
      </p:sp>
      <p:pic>
        <p:nvPicPr>
          <p:cNvPr id="4" name="3 - Εικόνα" descr="2.jpg"/>
          <p:cNvPicPr>
            <a:picLocks noChangeAspect="1"/>
          </p:cNvPicPr>
          <p:nvPr/>
        </p:nvPicPr>
        <p:blipFill>
          <a:blip r:embed="rId2" cstate="print"/>
          <a:stretch>
            <a:fillRect/>
          </a:stretch>
        </p:blipFill>
        <p:spPr>
          <a:xfrm>
            <a:off x="7668344" y="4707986"/>
            <a:ext cx="1475656" cy="2150014"/>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4000" dirty="0" smtClean="0">
                <a:latin typeface="Comic Sans MS" pitchFamily="66" charset="0"/>
              </a:rPr>
              <a:t>Άλλοι ποιητές της γενιάς του 1920</a:t>
            </a:r>
            <a:endParaRPr lang="el-GR" sz="4000" dirty="0">
              <a:latin typeface="Comic Sans MS" pitchFamily="66" charset="0"/>
            </a:endParaRPr>
          </a:p>
        </p:txBody>
      </p:sp>
      <p:sp>
        <p:nvSpPr>
          <p:cNvPr id="3" name="2 - Θέση περιεχομένου"/>
          <p:cNvSpPr>
            <a:spLocks noGrp="1"/>
          </p:cNvSpPr>
          <p:nvPr>
            <p:ph idx="1"/>
          </p:nvPr>
        </p:nvSpPr>
        <p:spPr/>
        <p:txBody>
          <a:bodyPr/>
          <a:lstStyle/>
          <a:p>
            <a:r>
              <a:rPr lang="el-GR" sz="4000" dirty="0" smtClean="0">
                <a:latin typeface="Comic Sans MS" pitchFamily="66" charset="0"/>
              </a:rPr>
              <a:t>Μαρία </a:t>
            </a:r>
            <a:r>
              <a:rPr lang="el-GR" sz="4000" dirty="0" err="1" smtClean="0">
                <a:latin typeface="Comic Sans MS" pitchFamily="66" charset="0"/>
              </a:rPr>
              <a:t>Πολυδούρη</a:t>
            </a:r>
            <a:r>
              <a:rPr lang="el-GR" sz="4000" dirty="0" smtClean="0">
                <a:latin typeface="Comic Sans MS" pitchFamily="66" charset="0"/>
              </a:rPr>
              <a:t> (1902-1930), Μήτσος Παπανικολάου (1900-1943), </a:t>
            </a:r>
            <a:r>
              <a:rPr lang="el-GR" sz="4000" dirty="0" err="1" smtClean="0">
                <a:latin typeface="Comic Sans MS" pitchFamily="66" charset="0"/>
              </a:rPr>
              <a:t>Τέλλος</a:t>
            </a:r>
            <a:r>
              <a:rPr lang="el-GR" sz="4000" dirty="0" smtClean="0">
                <a:latin typeface="Comic Sans MS" pitchFamily="66" charset="0"/>
              </a:rPr>
              <a:t> Άγρας (1899-1944).</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611560" y="404664"/>
            <a:ext cx="7437512" cy="4093915"/>
          </a:xfrm>
        </p:spPr>
        <p:txBody>
          <a:bodyPr/>
          <a:lstStyle/>
          <a:p>
            <a:r>
              <a:rPr lang="el-GR" dirty="0">
                <a:solidFill>
                  <a:schemeClr val="tx1"/>
                </a:solidFill>
                <a:latin typeface="Comic Sans MS" pitchFamily="66" charset="0"/>
              </a:rPr>
              <a:t>Της ίδιας γενιάς, αλλά εντελώς έξω από το κλίμα της υπαρξιακής απόγνωσης, είναι ο Τάκης </a:t>
            </a:r>
            <a:r>
              <a:rPr lang="el-GR" dirty="0" err="1">
                <a:solidFill>
                  <a:schemeClr val="tx1"/>
                </a:solidFill>
                <a:latin typeface="Comic Sans MS" pitchFamily="66" charset="0"/>
              </a:rPr>
              <a:t>Παπατσώνης</a:t>
            </a:r>
            <a:r>
              <a:rPr lang="el-GR" dirty="0">
                <a:solidFill>
                  <a:schemeClr val="tx1"/>
                </a:solidFill>
                <a:latin typeface="Comic Sans MS" pitchFamily="66" charset="0"/>
              </a:rPr>
              <a:t> (1895-1976). Το έργο του χαρακτηρίζεται από βαθιά θρησκευτική πίστη αλλά και γενικότερα από πίστη στις υψηλές αξίες της ζωής.</a:t>
            </a:r>
          </a:p>
          <a:p>
            <a:endParaRPr lang="el-GR" dirty="0"/>
          </a:p>
        </p:txBody>
      </p:sp>
      <p:pic>
        <p:nvPicPr>
          <p:cNvPr id="4" name="3 - Εικόνα" descr="κατάλογος.jpg"/>
          <p:cNvPicPr>
            <a:picLocks noChangeAspect="1"/>
          </p:cNvPicPr>
          <p:nvPr/>
        </p:nvPicPr>
        <p:blipFill>
          <a:blip r:embed="rId2" cstate="print"/>
          <a:stretch>
            <a:fillRect/>
          </a:stretch>
        </p:blipFill>
        <p:spPr>
          <a:xfrm>
            <a:off x="5580112" y="4005064"/>
            <a:ext cx="2664296" cy="2664296"/>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200" dirty="0" smtClean="0">
                <a:latin typeface="Comic Sans MS" pitchFamily="66" charset="0"/>
              </a:rPr>
              <a:t>Τα ποιητικά ρεύματα της γενιάς του 1920</a:t>
            </a:r>
            <a:br>
              <a:rPr lang="el-GR" sz="3200" dirty="0" smtClean="0">
                <a:latin typeface="Comic Sans MS" pitchFamily="66" charset="0"/>
              </a:rPr>
            </a:br>
            <a:r>
              <a:rPr lang="el-GR" sz="3200" dirty="0" smtClean="0">
                <a:solidFill>
                  <a:srgbClr val="990000"/>
                </a:solidFill>
                <a:latin typeface="Comic Sans MS" pitchFamily="66" charset="0"/>
              </a:rPr>
              <a:t>Ο Συμβολισμός ή Νεορομαντισμός</a:t>
            </a:r>
            <a:endParaRPr lang="el-GR" sz="3200" dirty="0">
              <a:solidFill>
                <a:srgbClr val="990000"/>
              </a:solidFill>
              <a:latin typeface="Comic Sans MS" pitchFamily="66" charset="0"/>
            </a:endParaRPr>
          </a:p>
        </p:txBody>
      </p:sp>
      <p:sp>
        <p:nvSpPr>
          <p:cNvPr id="3" name="2 - Θέση περιεχομένου"/>
          <p:cNvSpPr>
            <a:spLocks noGrp="1"/>
          </p:cNvSpPr>
          <p:nvPr>
            <p:ph idx="1"/>
          </p:nvPr>
        </p:nvSpPr>
        <p:spPr>
          <a:xfrm>
            <a:off x="971600" y="1600201"/>
            <a:ext cx="7715200" cy="4205064"/>
          </a:xfrm>
        </p:spPr>
        <p:txBody>
          <a:bodyPr/>
          <a:lstStyle/>
          <a:p>
            <a:r>
              <a:rPr lang="el-GR" sz="2800" dirty="0" smtClean="0">
                <a:latin typeface="Comic Sans MS" pitchFamily="66" charset="0"/>
              </a:rPr>
              <a:t>Εμφανίζεται στα τέλη του 19ου αιώνα στη Γαλλία ως αντίδραση στη ρομαντική ποίηση και τη νατουραλιστική πεζογραφία. </a:t>
            </a:r>
          </a:p>
          <a:p>
            <a:r>
              <a:rPr lang="el-GR" sz="2800" dirty="0" smtClean="0">
                <a:latin typeface="Comic Sans MS" pitchFamily="66" charset="0"/>
              </a:rPr>
              <a:t>Ο Συμβολισμός </a:t>
            </a:r>
            <a:r>
              <a:rPr lang="el-GR" sz="2800" dirty="0" smtClean="0">
                <a:solidFill>
                  <a:srgbClr val="990000"/>
                </a:solidFill>
                <a:latin typeface="Comic Sans MS" pitchFamily="66" charset="0"/>
              </a:rPr>
              <a:t>αποτελεί μια «επιστροφή» στη ρομαντική ποίηση, γι’ αυτό και συχνά χαρακτηρίζεται ως Νεορομαντισμός</a:t>
            </a:r>
            <a:r>
              <a:rPr lang="el-GR" sz="2800" dirty="0" smtClean="0">
                <a:latin typeface="Comic Sans MS" pitchFamily="66" charset="0"/>
              </a:rPr>
              <a:t>, συνδυάζοντας την εσωτερικότητα και την εκλέπτυνση του Ρομαντισμού, χωρίς το στόμφο του. </a:t>
            </a:r>
          </a:p>
          <a:p>
            <a:endParaRPr lang="el-GR" sz="2800" dirty="0">
              <a:latin typeface="Comic Sans MS" pitchFamily="66"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55576" y="0"/>
            <a:ext cx="8003232" cy="764704"/>
          </a:xfrm>
        </p:spPr>
        <p:txBody>
          <a:bodyPr/>
          <a:lstStyle/>
          <a:p>
            <a:r>
              <a:rPr lang="el-GR" sz="3200" dirty="0" smtClean="0">
                <a:latin typeface="Comic Sans MS" pitchFamily="66" charset="0"/>
              </a:rPr>
              <a:t/>
            </a:r>
            <a:br>
              <a:rPr lang="el-GR" sz="3200" dirty="0" smtClean="0">
                <a:latin typeface="Comic Sans MS" pitchFamily="66" charset="0"/>
              </a:rPr>
            </a:br>
            <a:r>
              <a:rPr lang="el-GR" sz="3200" dirty="0" smtClean="0">
                <a:solidFill>
                  <a:srgbClr val="7030A0"/>
                </a:solidFill>
                <a:latin typeface="Comic Sans MS" pitchFamily="66" charset="0"/>
              </a:rPr>
              <a:t>Τα βασικά γνωρίσματα του Συμβολισμού</a:t>
            </a:r>
            <a:br>
              <a:rPr lang="el-GR" sz="3200" dirty="0" smtClean="0">
                <a:solidFill>
                  <a:srgbClr val="7030A0"/>
                </a:solidFill>
                <a:latin typeface="Comic Sans MS" pitchFamily="66" charset="0"/>
              </a:rPr>
            </a:br>
            <a:endParaRPr lang="el-GR" sz="3200" dirty="0">
              <a:solidFill>
                <a:srgbClr val="7030A0"/>
              </a:solidFill>
            </a:endParaRPr>
          </a:p>
        </p:txBody>
      </p:sp>
      <p:sp>
        <p:nvSpPr>
          <p:cNvPr id="3" name="2 - Θέση περιεχομένου"/>
          <p:cNvSpPr>
            <a:spLocks noGrp="1"/>
          </p:cNvSpPr>
          <p:nvPr>
            <p:ph idx="1"/>
          </p:nvPr>
        </p:nvSpPr>
        <p:spPr>
          <a:xfrm>
            <a:off x="1187624" y="836712"/>
            <a:ext cx="7956376" cy="5688632"/>
          </a:xfrm>
        </p:spPr>
        <p:txBody>
          <a:bodyPr/>
          <a:lstStyle/>
          <a:p>
            <a:pPr lvl="0">
              <a:buFont typeface="Wingdings" pitchFamily="2" charset="2"/>
              <a:buChar char="ü"/>
            </a:pPr>
            <a:r>
              <a:rPr lang="el-GR" sz="2400" dirty="0" smtClean="0">
                <a:latin typeface="Comic Sans MS" pitchFamily="66" charset="0"/>
              </a:rPr>
              <a:t>Η διακριτική και υποβλητική έκφραση λεπτών και ειλικρινών συναισθημάτων</a:t>
            </a:r>
          </a:p>
          <a:p>
            <a:pPr>
              <a:buFont typeface="Wingdings" pitchFamily="2" charset="2"/>
              <a:buChar char="ü"/>
            </a:pPr>
            <a:r>
              <a:rPr lang="el-GR" sz="2400" dirty="0" smtClean="0">
                <a:latin typeface="Comic Sans MS" pitchFamily="66" charset="0"/>
              </a:rPr>
              <a:t>Ο περιορισμός του εννοιολογικού περιεχομένου</a:t>
            </a:r>
          </a:p>
          <a:p>
            <a:pPr lvl="0">
              <a:buFont typeface="Wingdings" pitchFamily="2" charset="2"/>
              <a:buChar char="ü"/>
            </a:pPr>
            <a:r>
              <a:rPr lang="el-GR" sz="2400" dirty="0" smtClean="0">
                <a:latin typeface="Comic Sans MS" pitchFamily="66" charset="0"/>
              </a:rPr>
              <a:t>Ο υπαινιγμός και η διακριτική νύξη</a:t>
            </a:r>
          </a:p>
          <a:p>
            <a:pPr>
              <a:buFont typeface="Wingdings" pitchFamily="2" charset="2"/>
              <a:buChar char="ü"/>
            </a:pPr>
            <a:r>
              <a:rPr lang="el-GR" sz="2400" dirty="0" smtClean="0">
                <a:latin typeface="Comic Sans MS" pitchFamily="66" charset="0"/>
              </a:rPr>
              <a:t>Η αντιστοιχία πραγμάτων με ψυχικές καταστάσεις </a:t>
            </a:r>
          </a:p>
          <a:p>
            <a:pPr lvl="0">
              <a:buFont typeface="Wingdings" pitchFamily="2" charset="2"/>
              <a:buChar char="ü"/>
            </a:pPr>
            <a:r>
              <a:rPr lang="el-GR" sz="2400" dirty="0" smtClean="0">
                <a:latin typeface="Comic Sans MS" pitchFamily="66" charset="0"/>
              </a:rPr>
              <a:t>Ο ποιητικός ρεμβασμός που επιτυγχάνεται με θολές και ακαθόριστες εικόνες </a:t>
            </a:r>
          </a:p>
          <a:p>
            <a:pPr lvl="0">
              <a:buFont typeface="Wingdings" pitchFamily="2" charset="2"/>
              <a:buChar char="ü"/>
            </a:pPr>
            <a:r>
              <a:rPr lang="el-GR" sz="2400" dirty="0" smtClean="0">
                <a:latin typeface="Comic Sans MS" pitchFamily="66" charset="0"/>
              </a:rPr>
              <a:t>Η συχνή και ιδιότυπη χρήση συμβόλων που υποβάλλουν στον αναγνώστη ένα κλίμα ρευστότητας, ασάφειας και μελαγχολίας. </a:t>
            </a:r>
          </a:p>
          <a:p>
            <a:pPr lvl="0">
              <a:buFont typeface="Wingdings" pitchFamily="2" charset="2"/>
              <a:buChar char="ü"/>
            </a:pPr>
            <a:r>
              <a:rPr lang="el-GR" sz="2400" dirty="0" smtClean="0">
                <a:latin typeface="Comic Sans MS" pitchFamily="66" charset="0"/>
              </a:rPr>
              <a:t>Η χαλάρωση της μορφής από τους αυστηρούς κανόνες της παραδοσιακής ποίησης και η μουσικότητα του στίχου. </a:t>
            </a:r>
          </a:p>
          <a:p>
            <a:endParaRPr lang="el-GR" sz="2400" dirty="0">
              <a:latin typeface="Comic Sans MS" pitchFamily="66"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0"/>
            <a:ext cx="8229600" cy="1143000"/>
          </a:xfrm>
        </p:spPr>
        <p:txBody>
          <a:bodyPr/>
          <a:lstStyle/>
          <a:p>
            <a:r>
              <a:rPr lang="el-GR" dirty="0" smtClean="0">
                <a:solidFill>
                  <a:srgbClr val="7030A0"/>
                </a:solidFill>
                <a:latin typeface="Comic Sans MS" pitchFamily="66" charset="0"/>
              </a:rPr>
              <a:t>Ο </a:t>
            </a:r>
            <a:r>
              <a:rPr lang="el-GR" dirty="0" err="1" smtClean="0">
                <a:solidFill>
                  <a:srgbClr val="7030A0"/>
                </a:solidFill>
                <a:latin typeface="Comic Sans MS" pitchFamily="66" charset="0"/>
              </a:rPr>
              <a:t>Νεοσυμβολισμός</a:t>
            </a:r>
            <a:endParaRPr lang="el-GR" dirty="0">
              <a:solidFill>
                <a:srgbClr val="7030A0"/>
              </a:solidFill>
              <a:latin typeface="Comic Sans MS" pitchFamily="66" charset="0"/>
            </a:endParaRPr>
          </a:p>
        </p:txBody>
      </p:sp>
      <p:sp>
        <p:nvSpPr>
          <p:cNvPr id="3" name="2 - Θέση περιεχομένου"/>
          <p:cNvSpPr>
            <a:spLocks noGrp="1"/>
          </p:cNvSpPr>
          <p:nvPr>
            <p:ph idx="1"/>
          </p:nvPr>
        </p:nvSpPr>
        <p:spPr>
          <a:xfrm>
            <a:off x="395536" y="1600201"/>
            <a:ext cx="8291264" cy="3268960"/>
          </a:xfrm>
        </p:spPr>
        <p:txBody>
          <a:bodyPr/>
          <a:lstStyle/>
          <a:p>
            <a:r>
              <a:rPr lang="el-GR" sz="3600" dirty="0" smtClean="0">
                <a:latin typeface="Comic Sans MS" pitchFamily="66" charset="0"/>
              </a:rPr>
              <a:t>Οι </a:t>
            </a:r>
            <a:r>
              <a:rPr lang="el-GR" sz="3600" dirty="0" err="1" smtClean="0">
                <a:latin typeface="Comic Sans MS" pitchFamily="66" charset="0"/>
              </a:rPr>
              <a:t>Νεοσυμβολιστές</a:t>
            </a:r>
            <a:r>
              <a:rPr lang="el-GR" sz="3600" dirty="0" smtClean="0">
                <a:latin typeface="Comic Sans MS" pitchFamily="66" charset="0"/>
              </a:rPr>
              <a:t> και εμφανίζουν ανανεωτικές τάσεις τόσο στην ποιητική μορφή όσο και στη θεματολογία. </a:t>
            </a:r>
          </a:p>
        </p:txBody>
      </p:sp>
      <p:pic>
        <p:nvPicPr>
          <p:cNvPr id="4" name="3 - Εικόνα" descr="1images.jpg"/>
          <p:cNvPicPr>
            <a:picLocks noChangeAspect="1"/>
          </p:cNvPicPr>
          <p:nvPr/>
        </p:nvPicPr>
        <p:blipFill>
          <a:blip r:embed="rId2" cstate="print"/>
          <a:stretch>
            <a:fillRect/>
          </a:stretch>
        </p:blipFill>
        <p:spPr>
          <a:xfrm>
            <a:off x="3779912" y="3356992"/>
            <a:ext cx="4374232" cy="3244222"/>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187624" y="260648"/>
            <a:ext cx="7715200" cy="562074"/>
          </a:xfrm>
        </p:spPr>
        <p:txBody>
          <a:bodyPr/>
          <a:lstStyle/>
          <a:p>
            <a:r>
              <a:rPr lang="el-GR" sz="3600" dirty="0" smtClean="0">
                <a:solidFill>
                  <a:srgbClr val="7030A0"/>
                </a:solidFill>
                <a:latin typeface="Comic Sans MS" pitchFamily="66" charset="0"/>
              </a:rPr>
              <a:t>Τα γνωρίσματα του </a:t>
            </a:r>
            <a:r>
              <a:rPr lang="el-GR" sz="3600" dirty="0" err="1" smtClean="0">
                <a:solidFill>
                  <a:srgbClr val="7030A0"/>
                </a:solidFill>
                <a:latin typeface="Comic Sans MS" pitchFamily="66" charset="0"/>
              </a:rPr>
              <a:t>Νεοσυμβολισμού</a:t>
            </a:r>
            <a:endParaRPr lang="el-GR" sz="3600" dirty="0">
              <a:solidFill>
                <a:srgbClr val="7030A0"/>
              </a:solidFill>
            </a:endParaRPr>
          </a:p>
        </p:txBody>
      </p:sp>
      <p:sp>
        <p:nvSpPr>
          <p:cNvPr id="3" name="2 - Θέση περιεχομένου"/>
          <p:cNvSpPr>
            <a:spLocks noGrp="1"/>
          </p:cNvSpPr>
          <p:nvPr>
            <p:ph idx="1"/>
          </p:nvPr>
        </p:nvSpPr>
        <p:spPr>
          <a:xfrm>
            <a:off x="971600" y="1124744"/>
            <a:ext cx="7992888" cy="5040560"/>
          </a:xfrm>
        </p:spPr>
        <p:txBody>
          <a:bodyPr/>
          <a:lstStyle/>
          <a:p>
            <a:pPr lvl="0"/>
            <a:r>
              <a:rPr lang="el-GR" dirty="0" smtClean="0">
                <a:latin typeface="Comic Sans MS" pitchFamily="66" charset="0"/>
              </a:rPr>
              <a:t>Το ρήγμα στην παράδοση με διάσπαση των μέτρων και ρυθμών και εισαγωγή πεζολογικών στοιχείων </a:t>
            </a:r>
          </a:p>
          <a:p>
            <a:pPr lvl="0"/>
            <a:r>
              <a:rPr lang="el-GR" dirty="0" smtClean="0">
                <a:latin typeface="Comic Sans MS" pitchFamily="66" charset="0"/>
              </a:rPr>
              <a:t>Η χρήση «</a:t>
            </a:r>
            <a:r>
              <a:rPr lang="el-GR" dirty="0" err="1" smtClean="0">
                <a:latin typeface="Comic Sans MS" pitchFamily="66" charset="0"/>
              </a:rPr>
              <a:t>αντιλυρικών</a:t>
            </a:r>
            <a:r>
              <a:rPr lang="el-GR" dirty="0" smtClean="0">
                <a:latin typeface="Comic Sans MS" pitchFamily="66" charset="0"/>
              </a:rPr>
              <a:t>» λέξεων, που χαλαρώνουν τη νοηματική συνοχή του στίχου </a:t>
            </a:r>
          </a:p>
          <a:p>
            <a:pPr lvl="0"/>
            <a:r>
              <a:rPr lang="el-GR" dirty="0" smtClean="0">
                <a:latin typeface="Comic Sans MS" pitchFamily="66" charset="0"/>
              </a:rPr>
              <a:t>Το κλίμα διάλυσης και απαισιοδοξίας</a:t>
            </a:r>
          </a:p>
          <a:p>
            <a:pPr lvl="0"/>
            <a:r>
              <a:rPr lang="el-GR" dirty="0" smtClean="0">
                <a:latin typeface="Comic Sans MS" pitchFamily="66" charset="0"/>
              </a:rPr>
              <a:t>Το αίσθημα κόπωσης από τη ζωή και η τάση φυγής.</a:t>
            </a:r>
          </a:p>
          <a:p>
            <a:endParaRPr lang="el-GR" dirty="0" smtClean="0">
              <a:latin typeface="Comic Sans MS" pitchFamily="66" charset="0"/>
            </a:endParaRPr>
          </a:p>
          <a:p>
            <a:endParaRPr lang="el-GR"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0"/>
            <a:ext cx="8229600" cy="1143000"/>
          </a:xfrm>
        </p:spPr>
        <p:txBody>
          <a:bodyPr/>
          <a:lstStyle/>
          <a:p>
            <a:r>
              <a:rPr lang="el-GR" dirty="0" smtClean="0">
                <a:latin typeface="Comic Sans MS" pitchFamily="66" charset="0"/>
              </a:rPr>
              <a:t>Ο «</a:t>
            </a:r>
            <a:r>
              <a:rPr lang="el-GR" dirty="0" err="1" smtClean="0">
                <a:latin typeface="Comic Sans MS" pitchFamily="66" charset="0"/>
              </a:rPr>
              <a:t>Καρυωτακισμός</a:t>
            </a:r>
            <a:r>
              <a:rPr lang="el-GR" dirty="0" smtClean="0">
                <a:latin typeface="Comic Sans MS" pitchFamily="66" charset="0"/>
              </a:rPr>
              <a:t>»</a:t>
            </a:r>
            <a:endParaRPr lang="el-GR" dirty="0">
              <a:latin typeface="Comic Sans MS" pitchFamily="66" charset="0"/>
            </a:endParaRPr>
          </a:p>
        </p:txBody>
      </p:sp>
      <p:sp>
        <p:nvSpPr>
          <p:cNvPr id="3" name="2 - Θέση περιεχομένου"/>
          <p:cNvSpPr>
            <a:spLocks noGrp="1"/>
          </p:cNvSpPr>
          <p:nvPr>
            <p:ph idx="1"/>
          </p:nvPr>
        </p:nvSpPr>
        <p:spPr>
          <a:xfrm>
            <a:off x="1475656" y="1124744"/>
            <a:ext cx="7211144" cy="4680520"/>
          </a:xfrm>
        </p:spPr>
        <p:txBody>
          <a:bodyPr/>
          <a:lstStyle/>
          <a:p>
            <a:r>
              <a:rPr lang="el-GR" sz="2400" dirty="0" smtClean="0">
                <a:latin typeface="Comic Sans MS" pitchFamily="66" charset="0"/>
              </a:rPr>
              <a:t>Η ποίηση του Καρυωτάκη, ιδιαίτερα μετά την αυτοκτονία του, άσκησε μεγάλη επίδραση στους σύγχρονους ποιητές αλλά και στους μετέπειτα, οι οποίοι προσπάθησαν να την μιμηθούν. </a:t>
            </a:r>
          </a:p>
          <a:p>
            <a:r>
              <a:rPr lang="el-GR" sz="2400" dirty="0" smtClean="0">
                <a:latin typeface="Comic Sans MS" pitchFamily="66" charset="0"/>
              </a:rPr>
              <a:t>Η τάση μίμησης της </a:t>
            </a:r>
            <a:r>
              <a:rPr lang="el-GR" sz="2400" dirty="0" err="1" smtClean="0">
                <a:latin typeface="Comic Sans MS" pitchFamily="66" charset="0"/>
              </a:rPr>
              <a:t>καρυωτακικής</a:t>
            </a:r>
            <a:r>
              <a:rPr lang="el-GR" sz="2400" dirty="0" smtClean="0">
                <a:latin typeface="Comic Sans MS" pitchFamily="66" charset="0"/>
              </a:rPr>
              <a:t> ποίησης ονομάστηκε «</a:t>
            </a:r>
            <a:r>
              <a:rPr lang="el-GR" sz="2400" dirty="0" err="1" smtClean="0">
                <a:latin typeface="Comic Sans MS" pitchFamily="66" charset="0"/>
              </a:rPr>
              <a:t>καρυωτακισμός</a:t>
            </a:r>
            <a:r>
              <a:rPr lang="el-GR" sz="2400" dirty="0" smtClean="0">
                <a:latin typeface="Comic Sans MS" pitchFamily="66" charset="0"/>
              </a:rPr>
              <a:t>» και είχε ως κύρια χαρακτηριστικά ένα αίσθημα διάχυτης μελαγχολίας και αναίτιας θλίψης, μια πεισιθάνατη διάθεση και άρνηση σε όλα, ένα αίσθημα νοσηρότητας και παρακμής κ.ά.</a:t>
            </a:r>
          </a:p>
          <a:p>
            <a:endParaRPr lang="el-GR" sz="28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827584" y="0"/>
            <a:ext cx="7920880" cy="764704"/>
          </a:xfrm>
        </p:spPr>
        <p:txBody>
          <a:bodyPr/>
          <a:lstStyle/>
          <a:p>
            <a:r>
              <a:rPr lang="el-GR" sz="2800" dirty="0" smtClean="0">
                <a:solidFill>
                  <a:srgbClr val="990000"/>
                </a:solidFill>
                <a:latin typeface="Comic Sans MS" pitchFamily="66" charset="0"/>
              </a:rPr>
              <a:t>Οι πεζογράφοι της γενιάς του 1920</a:t>
            </a:r>
            <a:br>
              <a:rPr lang="el-GR" sz="2800" dirty="0" smtClean="0">
                <a:solidFill>
                  <a:srgbClr val="990000"/>
                </a:solidFill>
                <a:latin typeface="Comic Sans MS" pitchFamily="66" charset="0"/>
              </a:rPr>
            </a:br>
            <a:r>
              <a:rPr lang="el-GR" sz="2800" dirty="0" smtClean="0">
                <a:solidFill>
                  <a:schemeClr val="tx1"/>
                </a:solidFill>
                <a:latin typeface="Comic Sans MS" pitchFamily="66" charset="0"/>
              </a:rPr>
              <a:t>διακρίνονται σε:</a:t>
            </a:r>
            <a:endParaRPr lang="el-GR" sz="2800" b="1" dirty="0">
              <a:solidFill>
                <a:schemeClr val="tx1"/>
              </a:solidFill>
            </a:endParaRPr>
          </a:p>
        </p:txBody>
      </p:sp>
      <p:sp>
        <p:nvSpPr>
          <p:cNvPr id="3" name="2 - Θέση περιεχομένου"/>
          <p:cNvSpPr>
            <a:spLocks noGrp="1"/>
          </p:cNvSpPr>
          <p:nvPr>
            <p:ph idx="1"/>
          </p:nvPr>
        </p:nvSpPr>
        <p:spPr>
          <a:xfrm>
            <a:off x="1043608" y="1196752"/>
            <a:ext cx="7920880" cy="4929411"/>
          </a:xfrm>
        </p:spPr>
        <p:txBody>
          <a:bodyPr/>
          <a:lstStyle/>
          <a:p>
            <a:pPr>
              <a:buFont typeface="Wingdings" pitchFamily="2" charset="2"/>
              <a:buChar char="Ø"/>
            </a:pPr>
            <a:r>
              <a:rPr lang="el-GR" sz="2000" dirty="0" smtClean="0">
                <a:latin typeface="Comic Sans MS" pitchFamily="66" charset="0"/>
              </a:rPr>
              <a:t>Όσους παρουσιάζουν τη </a:t>
            </a:r>
            <a:r>
              <a:rPr lang="el-GR" sz="2000" b="1" dirty="0" smtClean="0">
                <a:latin typeface="Comic Sans MS" pitchFamily="66" charset="0"/>
              </a:rPr>
              <a:t>σύγχρονη αστική (κυρίως αθηναϊκή) ζωή</a:t>
            </a:r>
            <a:endParaRPr lang="el-GR" sz="2000" dirty="0" smtClean="0">
              <a:latin typeface="Comic Sans MS" pitchFamily="66" charset="0"/>
            </a:endParaRPr>
          </a:p>
          <a:p>
            <a:pPr>
              <a:buNone/>
            </a:pPr>
            <a:endParaRPr lang="el-GR" sz="2000" dirty="0" smtClean="0">
              <a:latin typeface="Comic Sans MS" pitchFamily="66" charset="0"/>
            </a:endParaRPr>
          </a:p>
          <a:p>
            <a:pPr>
              <a:buFont typeface="Wingdings" pitchFamily="2" charset="2"/>
              <a:buChar char="Ø"/>
            </a:pPr>
            <a:r>
              <a:rPr lang="el-GR" sz="2000" dirty="0" smtClean="0">
                <a:latin typeface="Comic Sans MS" pitchFamily="66" charset="0"/>
              </a:rPr>
              <a:t>Όσους </a:t>
            </a:r>
            <a:r>
              <a:rPr lang="el-GR" sz="2000" b="1" dirty="0" smtClean="0">
                <a:latin typeface="Comic Sans MS" pitchFamily="66" charset="0"/>
              </a:rPr>
              <a:t>εστιάζονται στον εσωτερικό κόσμο του ατόμου </a:t>
            </a:r>
            <a:r>
              <a:rPr lang="el-GR" sz="2000" dirty="0" smtClean="0">
                <a:latin typeface="Comic Sans MS" pitchFamily="66" charset="0"/>
              </a:rPr>
              <a:t>και συνειδητά υιοθετούν την τεχνική της συμβολιστικής ποίησης· </a:t>
            </a:r>
          </a:p>
          <a:p>
            <a:pPr>
              <a:buNone/>
            </a:pPr>
            <a:endParaRPr lang="el-GR" sz="2000" dirty="0" smtClean="0">
              <a:latin typeface="Comic Sans MS" pitchFamily="66" charset="0"/>
            </a:endParaRPr>
          </a:p>
          <a:p>
            <a:pPr>
              <a:buFont typeface="Wingdings" pitchFamily="2" charset="2"/>
              <a:buChar char="Ø"/>
            </a:pPr>
            <a:r>
              <a:rPr lang="el-GR" sz="2000" dirty="0" smtClean="0">
                <a:latin typeface="Comic Sans MS" pitchFamily="66" charset="0"/>
              </a:rPr>
              <a:t>Όσους </a:t>
            </a:r>
            <a:r>
              <a:rPr lang="el-GR" sz="2000" b="1" dirty="0" smtClean="0">
                <a:latin typeface="Comic Sans MS" pitchFamily="66" charset="0"/>
              </a:rPr>
              <a:t>απεικονίζουν την κοινωνία </a:t>
            </a:r>
            <a:r>
              <a:rPr lang="el-GR" sz="2000" dirty="0" smtClean="0">
                <a:latin typeface="Comic Sans MS" pitchFamily="66" charset="0"/>
              </a:rPr>
              <a:t>μέσα από συγκεκριμένο όραμα για το μέλλον της (το "Ιδεολογικό" μυθιστόρημα). </a:t>
            </a:r>
          </a:p>
          <a:p>
            <a:pPr>
              <a:buNone/>
            </a:pPr>
            <a:r>
              <a:rPr lang="el-GR" sz="2000" dirty="0" smtClean="0">
                <a:latin typeface="Comic Sans MS" pitchFamily="66" charset="0"/>
              </a:rPr>
              <a:t>	</a:t>
            </a:r>
          </a:p>
          <a:p>
            <a:pPr>
              <a:buNone/>
            </a:pPr>
            <a:r>
              <a:rPr lang="el-GR" sz="2000" dirty="0" smtClean="0">
                <a:latin typeface="Comic Sans MS" pitchFamily="66" charset="0"/>
              </a:rPr>
              <a:t>	</a:t>
            </a:r>
            <a:r>
              <a:rPr lang="el-GR" sz="2000" b="1" dirty="0" smtClean="0">
                <a:latin typeface="Comic Sans MS" pitchFamily="66" charset="0"/>
              </a:rPr>
              <a:t>Οι τρεις αυτές κατηγορίες συγγενεύουν τόσο μεταξύ τους όσο και με τον ηθογραφικό ρεαλισμό της προηγούμενης περιόδου.</a:t>
            </a:r>
          </a:p>
          <a:p>
            <a:pPr>
              <a:buNone/>
            </a:pPr>
            <a:r>
              <a:rPr lang="en-US" sz="2000" dirty="0" smtClean="0">
                <a:latin typeface="Comic Sans MS" pitchFamily="66" charset="0"/>
              </a:rPr>
              <a:t>							</a:t>
            </a:r>
            <a:r>
              <a:rPr lang="el-GR" sz="2000" dirty="0" smtClean="0">
                <a:latin typeface="Comic Sans MS" pitchFamily="66" charset="0"/>
              </a:rPr>
              <a:t>(</a:t>
            </a:r>
            <a:r>
              <a:rPr lang="en-US" sz="2000" dirty="0" smtClean="0">
                <a:latin typeface="Comic Sans MS" pitchFamily="66" charset="0"/>
              </a:rPr>
              <a:t>R. Beaton</a:t>
            </a:r>
            <a:r>
              <a:rPr lang="el-GR" sz="2000" dirty="0" smtClean="0">
                <a:latin typeface="Comic Sans MS" pitchFamily="66" charset="0"/>
              </a:rPr>
              <a:t>)</a:t>
            </a:r>
          </a:p>
          <a:p>
            <a:endParaRPr lang="el-GR" sz="2000" dirty="0" smtClean="0">
              <a:latin typeface="Comic Sans MS" pitchFamily="66" charset="0"/>
            </a:endParaRPr>
          </a:p>
          <a:p>
            <a:endParaRPr lang="el-GR"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827584" y="0"/>
            <a:ext cx="8013576" cy="692696"/>
          </a:xfrm>
        </p:spPr>
        <p:txBody>
          <a:bodyPr/>
          <a:lstStyle/>
          <a:p>
            <a:r>
              <a:rPr lang="el-GR" dirty="0" smtClean="0">
                <a:solidFill>
                  <a:srgbClr val="7030A0"/>
                </a:solidFill>
                <a:latin typeface="Comic Sans MS" pitchFamily="66" charset="0"/>
              </a:rPr>
              <a:t>Ενότητες </a:t>
            </a:r>
            <a:endParaRPr lang="el-GR" dirty="0">
              <a:solidFill>
                <a:srgbClr val="7030A0"/>
              </a:solidFill>
              <a:latin typeface="Comic Sans MS" pitchFamily="66" charset="0"/>
            </a:endParaRPr>
          </a:p>
        </p:txBody>
      </p:sp>
      <p:sp>
        <p:nvSpPr>
          <p:cNvPr id="3" name="2 - Θέση περιεχομένου"/>
          <p:cNvSpPr>
            <a:spLocks noGrp="1"/>
          </p:cNvSpPr>
          <p:nvPr>
            <p:ph idx="1"/>
          </p:nvPr>
        </p:nvSpPr>
        <p:spPr>
          <a:xfrm>
            <a:off x="1547664" y="836712"/>
            <a:ext cx="7488832" cy="5472608"/>
          </a:xfrm>
        </p:spPr>
        <p:txBody>
          <a:bodyPr/>
          <a:lstStyle/>
          <a:p>
            <a:pPr>
              <a:buFont typeface="Wingdings" pitchFamily="2" charset="2"/>
              <a:buChar char="ü"/>
            </a:pPr>
            <a:r>
              <a:rPr lang="el-GR" sz="3600" dirty="0" smtClean="0">
                <a:latin typeface="Comic Sans MS" pitchFamily="66" charset="0"/>
              </a:rPr>
              <a:t>Νέα Αθηναϊκή Σχολή-Η Πεζογραφία</a:t>
            </a:r>
          </a:p>
          <a:p>
            <a:pPr>
              <a:buFont typeface="Wingdings" pitchFamily="2" charset="2"/>
              <a:buChar char="ü"/>
            </a:pPr>
            <a:r>
              <a:rPr lang="el-GR" sz="3600" dirty="0" smtClean="0">
                <a:latin typeface="Comic Sans MS" pitchFamily="66" charset="0"/>
              </a:rPr>
              <a:t>Νεότερη Λογοτεχνία [1922-1930]:</a:t>
            </a:r>
          </a:p>
          <a:p>
            <a:pPr>
              <a:buFont typeface="Wingdings" pitchFamily="2" charset="2"/>
              <a:buChar char="§"/>
            </a:pPr>
            <a:r>
              <a:rPr lang="el-GR" sz="3600" dirty="0" smtClean="0">
                <a:latin typeface="Comic Sans MS" pitchFamily="66" charset="0"/>
              </a:rPr>
              <a:t>Νεότερη Ποίηση</a:t>
            </a:r>
          </a:p>
          <a:p>
            <a:pPr>
              <a:buFont typeface="Wingdings" pitchFamily="2" charset="2"/>
              <a:buChar char="§"/>
            </a:pPr>
            <a:r>
              <a:rPr lang="el-GR" sz="3600" dirty="0" smtClean="0">
                <a:latin typeface="Comic Sans MS" pitchFamily="66" charset="0"/>
              </a:rPr>
              <a:t>Η Πεζογραφία του Μεσοπολέμου</a:t>
            </a:r>
          </a:p>
          <a:p>
            <a:pPr>
              <a:buFont typeface="Wingdings" pitchFamily="2" charset="2"/>
              <a:buChar char="ü"/>
            </a:pPr>
            <a:r>
              <a:rPr lang="el-GR" sz="3600" dirty="0" smtClean="0">
                <a:latin typeface="Comic Sans MS" pitchFamily="66" charset="0"/>
              </a:rPr>
              <a:t>Δοκίμιο</a:t>
            </a:r>
          </a:p>
          <a:p>
            <a:pPr>
              <a:buFont typeface="Wingdings" pitchFamily="2" charset="2"/>
              <a:buChar char="ü"/>
            </a:pPr>
            <a:r>
              <a:rPr lang="el-GR" sz="3600" dirty="0" smtClean="0">
                <a:latin typeface="Comic Sans MS" pitchFamily="66" charset="0"/>
              </a:rPr>
              <a:t>Ξένη Λογοτεχνία </a:t>
            </a:r>
          </a:p>
          <a:p>
            <a:endParaRPr lang="el-GR"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περιεχομένου"/>
          <p:cNvSpPr>
            <a:spLocks noGrp="1"/>
          </p:cNvSpPr>
          <p:nvPr>
            <p:ph idx="1"/>
          </p:nvPr>
        </p:nvSpPr>
        <p:spPr>
          <a:xfrm>
            <a:off x="467544" y="404665"/>
            <a:ext cx="8219256" cy="3168352"/>
          </a:xfrm>
        </p:spPr>
        <p:txBody>
          <a:bodyPr/>
          <a:lstStyle/>
          <a:p>
            <a:r>
              <a:rPr lang="el-GR" sz="3600" dirty="0" smtClean="0">
                <a:latin typeface="Comic Sans MS" pitchFamily="66" charset="0"/>
              </a:rPr>
              <a:t>Δεσπόζουν </a:t>
            </a:r>
            <a:r>
              <a:rPr lang="el-GR" sz="3600" dirty="0" smtClean="0">
                <a:solidFill>
                  <a:schemeClr val="tx1"/>
                </a:solidFill>
                <a:latin typeface="Comic Sans MS" pitchFamily="66" charset="0"/>
              </a:rPr>
              <a:t>κυρίως </a:t>
            </a:r>
            <a:r>
              <a:rPr lang="el-GR" sz="3600" dirty="0">
                <a:solidFill>
                  <a:schemeClr val="tx1"/>
                </a:solidFill>
                <a:latin typeface="Comic Sans MS" pitchFamily="66" charset="0"/>
              </a:rPr>
              <a:t>δυο </a:t>
            </a:r>
            <a:r>
              <a:rPr lang="el-GR" sz="3600" dirty="0" smtClean="0">
                <a:solidFill>
                  <a:schemeClr val="tx1"/>
                </a:solidFill>
                <a:latin typeface="Comic Sans MS" pitchFamily="66" charset="0"/>
              </a:rPr>
              <a:t>συγγραφείς: </a:t>
            </a:r>
            <a:r>
              <a:rPr lang="el-GR" sz="3600" dirty="0">
                <a:solidFill>
                  <a:schemeClr val="tx1"/>
                </a:solidFill>
                <a:latin typeface="Comic Sans MS" pitchFamily="66" charset="0"/>
              </a:rPr>
              <a:t>ο Κωνσταντίνος Θεοτόκης και ο </a:t>
            </a:r>
            <a:r>
              <a:rPr lang="el-GR" sz="3600" dirty="0" err="1">
                <a:solidFill>
                  <a:schemeClr val="tx1"/>
                </a:solidFill>
                <a:latin typeface="Comic Sans MS" pitchFamily="66" charset="0"/>
              </a:rPr>
              <a:t>Κωσταντίνος</a:t>
            </a:r>
            <a:r>
              <a:rPr lang="el-GR" sz="3600" dirty="0">
                <a:solidFill>
                  <a:schemeClr val="tx1"/>
                </a:solidFill>
                <a:latin typeface="Comic Sans MS" pitchFamily="66" charset="0"/>
              </a:rPr>
              <a:t> Χατζόπουλος, στο έργο των οποίων είναι έκδηλος ο κοινωνικός προβληματισμός. </a:t>
            </a:r>
            <a:endParaRPr lang="el-GR" sz="3600" dirty="0" smtClean="0">
              <a:solidFill>
                <a:schemeClr val="tx1"/>
              </a:solidFill>
              <a:latin typeface="Comic Sans MS" pitchFamily="66" charset="0"/>
            </a:endParaRPr>
          </a:p>
        </p:txBody>
      </p:sp>
      <p:pic>
        <p:nvPicPr>
          <p:cNvPr id="5" name="4 - Εικόνα" descr="01.jpg"/>
          <p:cNvPicPr>
            <a:picLocks noChangeAspect="1"/>
          </p:cNvPicPr>
          <p:nvPr/>
        </p:nvPicPr>
        <p:blipFill>
          <a:blip r:embed="rId2" cstate="print"/>
          <a:stretch>
            <a:fillRect/>
          </a:stretch>
        </p:blipFill>
        <p:spPr>
          <a:xfrm>
            <a:off x="2195736" y="3573016"/>
            <a:ext cx="2237234" cy="2863660"/>
          </a:xfrm>
          <a:prstGeom prst="rect">
            <a:avLst/>
          </a:prstGeom>
        </p:spPr>
      </p:pic>
      <p:pic>
        <p:nvPicPr>
          <p:cNvPr id="7" name="6 - Εικόνα" descr="κατάλογος.jpg"/>
          <p:cNvPicPr>
            <a:picLocks noChangeAspect="1"/>
          </p:cNvPicPr>
          <p:nvPr/>
        </p:nvPicPr>
        <p:blipFill>
          <a:blip r:embed="rId3" cstate="print"/>
          <a:stretch>
            <a:fillRect/>
          </a:stretch>
        </p:blipFill>
        <p:spPr>
          <a:xfrm>
            <a:off x="5364088" y="3356992"/>
            <a:ext cx="2719561" cy="2771527"/>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899592" y="332656"/>
            <a:ext cx="7787208" cy="5793507"/>
          </a:xfrm>
        </p:spPr>
        <p:txBody>
          <a:bodyPr/>
          <a:lstStyle/>
          <a:p>
            <a:r>
              <a:rPr lang="el-GR" sz="4400" dirty="0" smtClean="0">
                <a:latin typeface="Comic Sans MS" pitchFamily="66" charset="0"/>
              </a:rPr>
              <a:t>Οι δύο συγγραφείς υπερβαίνουν την ηθογραφία και πειραματίζονται με νέους εκφραστικούς τρόπους. </a:t>
            </a:r>
          </a:p>
          <a:p>
            <a:r>
              <a:rPr lang="el-GR" sz="4400" dirty="0" smtClean="0">
                <a:latin typeface="Comic Sans MS" pitchFamily="66" charset="0"/>
              </a:rPr>
              <a:t>Ο Χατζόπουλος μάλιστα υιοθετεί τον συμβολισμό και στην πεζογραφία. </a:t>
            </a:r>
          </a:p>
          <a:p>
            <a:endParaRPr lang="el-GR" sz="44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683568" y="332656"/>
            <a:ext cx="8003232" cy="5793507"/>
          </a:xfrm>
        </p:spPr>
        <p:txBody>
          <a:bodyPr/>
          <a:lstStyle/>
          <a:p>
            <a:r>
              <a:rPr lang="el-GR" sz="3600" dirty="0" smtClean="0">
                <a:latin typeface="Comic Sans MS" pitchFamily="66" charset="0"/>
              </a:rPr>
              <a:t>Επίσης: ο Δημοσθένης Βουτυράς (1871-1958), που αντλεί κυρίως τα θέματά του από τις φτωχογειτονιές και τις απόμερες συνοικίες των αστικών κέντρων, ο Κώστας </a:t>
            </a:r>
            <a:r>
              <a:rPr lang="el-GR" sz="3600" dirty="0" err="1" smtClean="0">
                <a:latin typeface="Comic Sans MS" pitchFamily="66" charset="0"/>
              </a:rPr>
              <a:t>Παρορίτης</a:t>
            </a:r>
            <a:r>
              <a:rPr lang="el-GR" sz="3600" dirty="0" smtClean="0">
                <a:latin typeface="Comic Sans MS" pitchFamily="66" charset="0"/>
              </a:rPr>
              <a:t> (1878-1931) και ο Πέτρος Πικρός (1900-1957). </a:t>
            </a:r>
          </a:p>
          <a:p>
            <a:endParaRPr lang="el-GR" sz="36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7030A0"/>
                </a:solidFill>
                <a:latin typeface="Comic Sans MS" pitchFamily="66" charset="0"/>
              </a:rPr>
              <a:t>Η Γενιά του 1930</a:t>
            </a:r>
            <a:endParaRPr lang="el-GR" dirty="0">
              <a:solidFill>
                <a:srgbClr val="7030A0"/>
              </a:solidFill>
              <a:latin typeface="Comic Sans MS" pitchFamily="66" charset="0"/>
            </a:endParaRPr>
          </a:p>
        </p:txBody>
      </p:sp>
      <p:pic>
        <p:nvPicPr>
          <p:cNvPr id="4" name="3 - Θέση περιεχομένου" descr="miro.png"/>
          <p:cNvPicPr>
            <a:picLocks noGrp="1" noChangeAspect="1"/>
          </p:cNvPicPr>
          <p:nvPr>
            <p:ph idx="1"/>
          </p:nvPr>
        </p:nvPicPr>
        <p:blipFill>
          <a:blip r:embed="rId2" cstate="print"/>
          <a:stretch>
            <a:fillRect/>
          </a:stretch>
        </p:blipFill>
        <p:spPr>
          <a:xfrm>
            <a:off x="2051720" y="1412776"/>
            <a:ext cx="5688632" cy="4017596"/>
          </a:xfr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3568" y="0"/>
            <a:ext cx="7941568" cy="1052736"/>
          </a:xfrm>
        </p:spPr>
        <p:txBody>
          <a:bodyPr/>
          <a:lstStyle/>
          <a:p>
            <a:r>
              <a:rPr lang="el-GR" sz="3200" dirty="0" smtClean="0">
                <a:solidFill>
                  <a:srgbClr val="7030A0"/>
                </a:solidFill>
                <a:latin typeface="Comic Sans MS" pitchFamily="66" charset="0"/>
              </a:rPr>
              <a:t>Η εποχή και η ανατροπή των αξιών</a:t>
            </a:r>
            <a:endParaRPr lang="el-GR" sz="4800" dirty="0">
              <a:solidFill>
                <a:srgbClr val="7030A0"/>
              </a:solidFill>
            </a:endParaRPr>
          </a:p>
        </p:txBody>
      </p:sp>
      <p:sp>
        <p:nvSpPr>
          <p:cNvPr id="3" name="2 - Θέση περιεχομένου"/>
          <p:cNvSpPr>
            <a:spLocks noGrp="1"/>
          </p:cNvSpPr>
          <p:nvPr>
            <p:ph idx="1"/>
          </p:nvPr>
        </p:nvSpPr>
        <p:spPr>
          <a:xfrm>
            <a:off x="683568" y="908720"/>
            <a:ext cx="8003232" cy="5217443"/>
          </a:xfrm>
        </p:spPr>
        <p:txBody>
          <a:bodyPr/>
          <a:lstStyle/>
          <a:p>
            <a:pPr algn="just"/>
            <a:r>
              <a:rPr lang="el-GR" sz="2800" dirty="0" smtClean="0">
                <a:latin typeface="Comic Sans MS" pitchFamily="66" charset="0"/>
              </a:rPr>
              <a:t>Ο Διαφωτισμός, η Γαλλική Επανάσταση, ο Ρομαντισμός, η Βιομηχανική Επανάσταση, η Ρωσική Επανάσταση , σημαντικοί διανοητές (όπως οι Μαρξ, Νίτσε, </a:t>
            </a:r>
            <a:r>
              <a:rPr lang="el-GR" sz="2800" dirty="0" err="1" smtClean="0">
                <a:latin typeface="Comic Sans MS" pitchFamily="66" charset="0"/>
              </a:rPr>
              <a:t>Μπερξόν</a:t>
            </a:r>
            <a:r>
              <a:rPr lang="el-GR" sz="2800" dirty="0" smtClean="0">
                <a:latin typeface="Comic Sans MS" pitchFamily="66" charset="0"/>
              </a:rPr>
              <a:t> και Φρόυντ) προκάλεσαν μεγάλες αλλαγές στο πνευματικό τοπίο της Ευρώπης καθώς και </a:t>
            </a:r>
            <a:r>
              <a:rPr lang="el-GR" sz="2800" dirty="0">
                <a:solidFill>
                  <a:schemeClr val="tx1"/>
                </a:solidFill>
                <a:latin typeface="Comic Sans MS" pitchFamily="66" charset="0"/>
              </a:rPr>
              <a:t>τη δομή της κοινωνικής </a:t>
            </a:r>
            <a:r>
              <a:rPr lang="el-GR" sz="2800" dirty="0" smtClean="0">
                <a:solidFill>
                  <a:schemeClr val="tx1"/>
                </a:solidFill>
                <a:latin typeface="Comic Sans MS" pitchFamily="66" charset="0"/>
              </a:rPr>
              <a:t>οργάνωσης, που οδήγησαν βαθμιαία στην ανατροπή των καθιερωμένων αξιών. </a:t>
            </a:r>
            <a:endParaRPr lang="el-GR" sz="2800" dirty="0">
              <a:latin typeface="Comic Sans MS" pitchFamily="66" charset="0"/>
            </a:endParaRPr>
          </a:p>
        </p:txBody>
      </p:sp>
      <p:pic>
        <p:nvPicPr>
          <p:cNvPr id="4" name="3 - Εικόνα" descr="Ntavtaismos_Mona Lisa me moustaki.jpg"/>
          <p:cNvPicPr>
            <a:picLocks noChangeAspect="1"/>
          </p:cNvPicPr>
          <p:nvPr/>
        </p:nvPicPr>
        <p:blipFill>
          <a:blip r:embed="rId2" cstate="print"/>
          <a:stretch>
            <a:fillRect/>
          </a:stretch>
        </p:blipFill>
        <p:spPr>
          <a:xfrm>
            <a:off x="7631064" y="4514015"/>
            <a:ext cx="1512936" cy="2343985"/>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274638"/>
            <a:ext cx="8219256" cy="922114"/>
          </a:xfrm>
        </p:spPr>
        <p:txBody>
          <a:bodyPr/>
          <a:lstStyle/>
          <a:p>
            <a:r>
              <a:rPr lang="el-GR" dirty="0" smtClean="0">
                <a:solidFill>
                  <a:srgbClr val="7030A0"/>
                </a:solidFill>
                <a:latin typeface="Comic Sans MS" pitchFamily="66" charset="0"/>
              </a:rPr>
              <a:t>Ο υπερρεαλισμός</a:t>
            </a:r>
            <a:br>
              <a:rPr lang="el-GR" dirty="0" smtClean="0">
                <a:solidFill>
                  <a:srgbClr val="7030A0"/>
                </a:solidFill>
                <a:latin typeface="Comic Sans MS" pitchFamily="66" charset="0"/>
              </a:rPr>
            </a:br>
            <a:endParaRPr lang="el-GR" dirty="0">
              <a:solidFill>
                <a:srgbClr val="7030A0"/>
              </a:solidFill>
            </a:endParaRPr>
          </a:p>
        </p:txBody>
      </p:sp>
      <p:sp>
        <p:nvSpPr>
          <p:cNvPr id="3" name="2 - Θέση περιεχομένου"/>
          <p:cNvSpPr>
            <a:spLocks noGrp="1"/>
          </p:cNvSpPr>
          <p:nvPr>
            <p:ph idx="1"/>
          </p:nvPr>
        </p:nvSpPr>
        <p:spPr>
          <a:xfrm>
            <a:off x="1331640" y="908720"/>
            <a:ext cx="7571184" cy="4929411"/>
          </a:xfrm>
        </p:spPr>
        <p:txBody>
          <a:bodyPr/>
          <a:lstStyle/>
          <a:p>
            <a:r>
              <a:rPr lang="el-GR" sz="2400" dirty="0" smtClean="0">
                <a:latin typeface="Comic Sans MS" pitchFamily="66" charset="0"/>
              </a:rPr>
              <a:t>Είναι κίνημα τολμηρό, επαναστατικό, λογοτεχνικό και καλλιτεχνικό. </a:t>
            </a:r>
          </a:p>
          <a:p>
            <a:r>
              <a:rPr lang="el-GR" sz="2400" dirty="0" smtClean="0">
                <a:latin typeface="Comic Sans MS" pitchFamily="66" charset="0"/>
              </a:rPr>
              <a:t>Ιδρυτής του υπήρξε ο Αντρέ Μπρετόν, που ήταν γιατρός κι ασχολήθηκε με την ψυχανάλυση. Το 1924 έδωσε στη δημοσιότητα την πρώτη διακήρυξη (μανιφέστο) για τον υπερρεαλισμό.  </a:t>
            </a:r>
          </a:p>
          <a:p>
            <a:r>
              <a:rPr lang="el-GR" sz="2400" dirty="0" smtClean="0">
                <a:latin typeface="Comic Sans MS" pitchFamily="66" charset="0"/>
              </a:rPr>
              <a:t>Από τη Γαλλία, το κίνημα γρήγορα εξαπλώθηκε και σε άλλες χώρες, επηρεάζοντας κυρίως την ποίηση, τη ζωγραφική, τη γλυπτική, τον κινηματογράφο, καθώς και στην τέχνη της διακόσμησης και της διαφήμισης.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971600" y="548680"/>
            <a:ext cx="7715200" cy="5577483"/>
          </a:xfrm>
        </p:spPr>
        <p:txBody>
          <a:bodyPr/>
          <a:lstStyle/>
          <a:p>
            <a:r>
              <a:rPr lang="el-GR" dirty="0" smtClean="0">
                <a:latin typeface="Comic Sans MS" pitchFamily="66" charset="0"/>
              </a:rPr>
              <a:t>Είχε ως σκοπό την υπέρβαση του πραγματικού κόσμου με την καταγραφή των υποσυνείδητων ενεργειών της ψυχής και των ονειρικών της εντυπώσεων χωρίς την επέμβαση της λογικής. </a:t>
            </a:r>
          </a:p>
          <a:p>
            <a:r>
              <a:rPr lang="el-GR" dirty="0" smtClean="0">
                <a:latin typeface="Comic Sans MS" pitchFamily="66" charset="0"/>
              </a:rPr>
              <a:t>Παράλληλα, απέβλεπε και στην ανανέωση όλων των ηθικών αξιών, της φιλοσοφίας και της επιστήμης. </a:t>
            </a:r>
          </a:p>
          <a:p>
            <a:endParaRPr lang="el-GR" dirty="0" smtClean="0">
              <a:latin typeface="Comic Sans MS" pitchFamily="66" charset="0"/>
            </a:endParaRPr>
          </a:p>
          <a:p>
            <a:endParaRPr lang="el-GR"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115616" y="404665"/>
            <a:ext cx="7571184" cy="5688632"/>
          </a:xfrm>
        </p:spPr>
        <p:txBody>
          <a:bodyPr/>
          <a:lstStyle/>
          <a:p>
            <a:r>
              <a:rPr lang="el-GR" sz="3600" dirty="0" smtClean="0">
                <a:latin typeface="Comic Sans MS" pitchFamily="66" charset="0"/>
              </a:rPr>
              <a:t>Ο υπερρεαλισμός έφερε την επανάσταση τόσο στο περιεχόμενο όσο και στη μορφή της ποίησης: </a:t>
            </a:r>
          </a:p>
          <a:p>
            <a:r>
              <a:rPr lang="el-GR" sz="3600" dirty="0" smtClean="0">
                <a:latin typeface="Comic Sans MS" pitchFamily="66" charset="0"/>
              </a:rPr>
              <a:t>Οι λέξεις αυτονομούνται, απουσιάζει η στίξη</a:t>
            </a:r>
          </a:p>
          <a:p>
            <a:r>
              <a:rPr lang="el-GR" sz="3600" dirty="0" smtClean="0">
                <a:latin typeface="Comic Sans MS" pitchFamily="66" charset="0"/>
              </a:rPr>
              <a:t>Οι στίχοι κατακερματίζονται</a:t>
            </a:r>
          </a:p>
          <a:p>
            <a:r>
              <a:rPr lang="el-GR" sz="3600" dirty="0" smtClean="0">
                <a:latin typeface="Comic Sans MS" pitchFamily="66" charset="0"/>
              </a:rPr>
              <a:t>Αν συνδεθούν μπορούν να δημιουργήσουν ένα πεζό κείμενο. </a:t>
            </a:r>
            <a:endParaRPr lang="el-GR" sz="3600" dirty="0">
              <a:latin typeface="Comic Sans MS" pitchFamily="66"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539552" y="188640"/>
            <a:ext cx="8229600" cy="1143000"/>
          </a:xfrm>
        </p:spPr>
        <p:txBody>
          <a:bodyPr/>
          <a:lstStyle/>
          <a:p>
            <a:r>
              <a:rPr lang="el-GR" sz="3200" dirty="0" smtClean="0">
                <a:solidFill>
                  <a:srgbClr val="7030A0"/>
                </a:solidFill>
                <a:latin typeface="Comic Sans MS" pitchFamily="66" charset="0"/>
              </a:rPr>
              <a:t>Τα βασικά γνωρίσματα του υπερρεαλισμού </a:t>
            </a:r>
            <a:endParaRPr lang="el-GR" sz="3200" dirty="0">
              <a:solidFill>
                <a:srgbClr val="7030A0"/>
              </a:solidFill>
            </a:endParaRPr>
          </a:p>
        </p:txBody>
      </p:sp>
      <p:sp>
        <p:nvSpPr>
          <p:cNvPr id="3" name="2 - Θέση περιεχομένου"/>
          <p:cNvSpPr>
            <a:spLocks noGrp="1"/>
          </p:cNvSpPr>
          <p:nvPr>
            <p:ph idx="1"/>
          </p:nvPr>
        </p:nvSpPr>
        <p:spPr>
          <a:xfrm>
            <a:off x="1547664" y="1340768"/>
            <a:ext cx="7139136" cy="4680521"/>
          </a:xfrm>
        </p:spPr>
        <p:txBody>
          <a:bodyPr/>
          <a:lstStyle/>
          <a:p>
            <a:pPr lvl="0"/>
            <a:r>
              <a:rPr lang="el-GR" sz="2000" dirty="0" smtClean="0">
                <a:latin typeface="Comic Sans MS" pitchFamily="66" charset="0"/>
              </a:rPr>
              <a:t>Η συνειρμική σύνθεση σκηνών, όπως ακριβώς γίνεται στην κατάσταση του ονείρου. </a:t>
            </a:r>
          </a:p>
          <a:p>
            <a:pPr lvl="0"/>
            <a:r>
              <a:rPr lang="el-GR" sz="2000" dirty="0" smtClean="0">
                <a:latin typeface="Comic Sans MS" pitchFamily="66" charset="0"/>
              </a:rPr>
              <a:t>Η απουσία αισθητικής επεξεργασίας του στίχου</a:t>
            </a:r>
          </a:p>
          <a:p>
            <a:pPr lvl="0"/>
            <a:r>
              <a:rPr lang="el-GR" sz="2000" dirty="0" smtClean="0">
                <a:latin typeface="Comic Sans MS" pitchFamily="66" charset="0"/>
              </a:rPr>
              <a:t>Το απρόοπτο και ειρωνικό στοιχείο</a:t>
            </a:r>
          </a:p>
          <a:p>
            <a:pPr lvl="0"/>
            <a:r>
              <a:rPr lang="el-GR" sz="2000" dirty="0" smtClean="0">
                <a:latin typeface="Comic Sans MS" pitchFamily="66" charset="0"/>
              </a:rPr>
              <a:t>Οι γλωσσικές ανατροπές</a:t>
            </a:r>
          </a:p>
          <a:p>
            <a:pPr lvl="0"/>
            <a:r>
              <a:rPr lang="el-GR" sz="2000" dirty="0" smtClean="0">
                <a:latin typeface="Comic Sans MS" pitchFamily="66" charset="0"/>
              </a:rPr>
              <a:t>Η καταγραφή μιας ψυχικής πραγματικότητας. </a:t>
            </a:r>
          </a:p>
          <a:p>
            <a:pPr lvl="0"/>
            <a:r>
              <a:rPr lang="el-GR" sz="2000" dirty="0" smtClean="0">
                <a:latin typeface="Comic Sans MS" pitchFamily="66" charset="0"/>
              </a:rPr>
              <a:t>Η ακριβολογία και αυτοδυναμία των λέξεων, οι οποίες αποκτούν μια δική τους ζωή και παραπέμπουν στο μυστικό  κόσμο του ασυνειδήτου.</a:t>
            </a:r>
          </a:p>
          <a:p>
            <a:pPr lvl="0"/>
            <a:r>
              <a:rPr lang="el-GR" sz="2000" dirty="0" smtClean="0">
                <a:latin typeface="Comic Sans MS" pitchFamily="66" charset="0"/>
              </a:rPr>
              <a:t>Η </a:t>
            </a:r>
            <a:r>
              <a:rPr lang="el-GR" sz="2000" dirty="0" err="1" smtClean="0">
                <a:latin typeface="Comic Sans MS" pitchFamily="66" charset="0"/>
              </a:rPr>
              <a:t>εικονοπλαστική</a:t>
            </a:r>
            <a:r>
              <a:rPr lang="el-GR" sz="2000" dirty="0" smtClean="0">
                <a:latin typeface="Comic Sans MS" pitchFamily="66" charset="0"/>
              </a:rPr>
              <a:t> φαντασία</a:t>
            </a:r>
          </a:p>
          <a:p>
            <a:pPr lvl="0"/>
            <a:r>
              <a:rPr lang="el-GR" sz="2000" dirty="0" smtClean="0">
                <a:latin typeface="Comic Sans MS" pitchFamily="66" charset="0"/>
              </a:rPr>
              <a:t>Η υποτυπώδης στίξη</a:t>
            </a:r>
          </a:p>
          <a:p>
            <a:pPr lvl="0"/>
            <a:r>
              <a:rPr lang="el-GR" sz="2000" dirty="0" smtClean="0">
                <a:latin typeface="Comic Sans MS" pitchFamily="66" charset="0"/>
              </a:rPr>
              <a:t>Η αποθέωση των αισθήσεων</a:t>
            </a:r>
          </a:p>
          <a:p>
            <a:endParaRPr lang="el-GR" sz="2000" dirty="0">
              <a:latin typeface="Comic Sans MS" pitchFamily="66"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683568" y="692696"/>
            <a:ext cx="8003232" cy="5433467"/>
          </a:xfrm>
        </p:spPr>
        <p:txBody>
          <a:bodyPr/>
          <a:lstStyle/>
          <a:p>
            <a:pPr>
              <a:buFont typeface="Wingdings" pitchFamily="2" charset="2"/>
              <a:buChar char="ü"/>
            </a:pPr>
            <a:r>
              <a:rPr lang="el-GR" sz="2400" dirty="0" smtClean="0">
                <a:latin typeface="Comic Sans MS" pitchFamily="66" charset="0"/>
              </a:rPr>
              <a:t>Επηρεασμένοι οι ποιητές από τον μαρξισμό, διεκήρυξαν την </a:t>
            </a:r>
            <a:r>
              <a:rPr lang="el-GR" sz="2400" dirty="0">
                <a:solidFill>
                  <a:schemeClr val="tx1"/>
                </a:solidFill>
                <a:latin typeface="Comic Sans MS" pitchFamily="66" charset="0"/>
              </a:rPr>
              <a:t>παντοδυναμία του ονείρου, του ενστίκτου και της επανάστασης και </a:t>
            </a:r>
            <a:endParaRPr lang="el-GR" sz="2400" dirty="0" smtClean="0">
              <a:solidFill>
                <a:schemeClr val="tx1"/>
              </a:solidFill>
              <a:latin typeface="Comic Sans MS" pitchFamily="66" charset="0"/>
            </a:endParaRPr>
          </a:p>
          <a:p>
            <a:pPr>
              <a:buFont typeface="Wingdings" pitchFamily="2" charset="2"/>
              <a:buChar char="ü"/>
            </a:pPr>
            <a:r>
              <a:rPr lang="el-GR" sz="2400" dirty="0" smtClean="0">
                <a:latin typeface="Comic Sans MS" pitchFamily="66" charset="0"/>
              </a:rPr>
              <a:t>σ</a:t>
            </a:r>
            <a:r>
              <a:rPr lang="el-GR" sz="2400" dirty="0" smtClean="0">
                <a:solidFill>
                  <a:schemeClr val="tx1"/>
                </a:solidFill>
                <a:latin typeface="Comic Sans MS" pitchFamily="66" charset="0"/>
              </a:rPr>
              <a:t>τράφηκαν ενάντια </a:t>
            </a:r>
            <a:r>
              <a:rPr lang="el-GR" sz="2400" dirty="0">
                <a:solidFill>
                  <a:schemeClr val="tx1"/>
                </a:solidFill>
                <a:latin typeface="Comic Sans MS" pitchFamily="66" charset="0"/>
              </a:rPr>
              <a:t>σε κάθε μορφή λογικής, ηθικής ή κοινωνικής </a:t>
            </a:r>
            <a:r>
              <a:rPr lang="el-GR" sz="2400" dirty="0" smtClean="0">
                <a:solidFill>
                  <a:schemeClr val="tx1"/>
                </a:solidFill>
                <a:latin typeface="Comic Sans MS" pitchFamily="66" charset="0"/>
              </a:rPr>
              <a:t>τάξης</a:t>
            </a:r>
          </a:p>
          <a:p>
            <a:pPr>
              <a:buFont typeface="Wingdings" pitchFamily="2" charset="2"/>
              <a:buChar char="ü"/>
            </a:pPr>
            <a:r>
              <a:rPr lang="el-GR" sz="2400" dirty="0" smtClean="0">
                <a:solidFill>
                  <a:schemeClr val="tx1"/>
                </a:solidFill>
                <a:latin typeface="Comic Sans MS" pitchFamily="66" charset="0"/>
              </a:rPr>
              <a:t>τα </a:t>
            </a:r>
            <a:r>
              <a:rPr lang="el-GR" sz="2400" dirty="0">
                <a:solidFill>
                  <a:schemeClr val="tx1"/>
                </a:solidFill>
                <a:latin typeface="Comic Sans MS" pitchFamily="66" charset="0"/>
              </a:rPr>
              <a:t>μέσα που </a:t>
            </a:r>
            <a:r>
              <a:rPr lang="el-GR" sz="2400" dirty="0" smtClean="0">
                <a:solidFill>
                  <a:schemeClr val="tx1"/>
                </a:solidFill>
                <a:latin typeface="Comic Sans MS" pitchFamily="66" charset="0"/>
              </a:rPr>
              <a:t>χρησιμοποίησαν </a:t>
            </a:r>
            <a:r>
              <a:rPr lang="el-GR" sz="2400" dirty="0">
                <a:solidFill>
                  <a:schemeClr val="tx1"/>
                </a:solidFill>
                <a:latin typeface="Comic Sans MS" pitchFamily="66" charset="0"/>
              </a:rPr>
              <a:t>ήταν κυρίως η αυτόματη γραφή και η καταγραφή των </a:t>
            </a:r>
            <a:r>
              <a:rPr lang="el-GR" sz="2400" dirty="0" smtClean="0">
                <a:solidFill>
                  <a:schemeClr val="tx1"/>
                </a:solidFill>
                <a:latin typeface="Comic Sans MS" pitchFamily="66" charset="0"/>
              </a:rPr>
              <a:t>ονείρων</a:t>
            </a:r>
          </a:p>
          <a:p>
            <a:endParaRPr lang="el-GR" sz="2400" dirty="0" smtClean="0">
              <a:latin typeface="Comic Sans MS" pitchFamily="66" charset="0"/>
            </a:endParaRPr>
          </a:p>
          <a:p>
            <a:r>
              <a:rPr lang="el-GR" sz="2400" dirty="0" smtClean="0">
                <a:solidFill>
                  <a:srgbClr val="990000"/>
                </a:solidFill>
                <a:latin typeface="Comic Sans MS" pitchFamily="66" charset="0"/>
              </a:rPr>
              <a:t>Οι </a:t>
            </a:r>
            <a:r>
              <a:rPr lang="el-GR" sz="2400" dirty="0">
                <a:solidFill>
                  <a:srgbClr val="990000"/>
                </a:solidFill>
                <a:latin typeface="Comic Sans MS" pitchFamily="66" charset="0"/>
              </a:rPr>
              <a:t>πειραματισμοί όμως αυτοί δεν απέδωσαν, γιατί και στις δύο περιπτώσεις η παρέμβαση της λογικής ήταν αναπόφευκτη.</a:t>
            </a:r>
          </a:p>
          <a:p>
            <a:endParaRPr lang="el-GR" sz="2400" dirty="0">
              <a:latin typeface="Comic Sans MS" pitchFamily="66"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type="body" idx="4294967295"/>
          </p:nvPr>
        </p:nvSpPr>
        <p:spPr>
          <a:xfrm>
            <a:off x="1331640" y="692696"/>
            <a:ext cx="6872808" cy="1500187"/>
          </a:xfrm>
        </p:spPr>
        <p:txBody>
          <a:bodyPr/>
          <a:lstStyle/>
          <a:p>
            <a:r>
              <a:rPr lang="el-GR" dirty="0" smtClean="0">
                <a:solidFill>
                  <a:srgbClr val="7030A0"/>
                </a:solidFill>
                <a:latin typeface="Comic Sans MS" pitchFamily="66" charset="0"/>
              </a:rPr>
              <a:t>Ας θυμηθούμε τι γνωρίζουν οι μαθητές από την Α΄ Λυκείου….</a:t>
            </a:r>
            <a:endParaRPr lang="el-GR" dirty="0">
              <a:solidFill>
                <a:srgbClr val="7030A0"/>
              </a:solidFill>
              <a:latin typeface="Comic Sans MS" pitchFamily="66" charset="0"/>
            </a:endParaRPr>
          </a:p>
        </p:txBody>
      </p:sp>
      <p:pic>
        <p:nvPicPr>
          <p:cNvPr id="6" name="5 - Εικόνα" descr="p.txt.jpg"/>
          <p:cNvPicPr>
            <a:picLocks noChangeAspect="1"/>
          </p:cNvPicPr>
          <p:nvPr/>
        </p:nvPicPr>
        <p:blipFill>
          <a:blip r:embed="rId2" cstate="print"/>
          <a:stretch>
            <a:fillRect/>
          </a:stretch>
        </p:blipFill>
        <p:spPr>
          <a:xfrm>
            <a:off x="1835696" y="2492896"/>
            <a:ext cx="6429375" cy="3238500"/>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8229600" cy="1143000"/>
          </a:xfrm>
        </p:spPr>
        <p:txBody>
          <a:bodyPr/>
          <a:lstStyle/>
          <a:p>
            <a:r>
              <a:rPr lang="el-GR" dirty="0" smtClean="0">
                <a:solidFill>
                  <a:srgbClr val="7030A0"/>
                </a:solidFill>
                <a:latin typeface="Comic Sans MS" pitchFamily="66" charset="0"/>
              </a:rPr>
              <a:t>Η αυτόματη γραφή</a:t>
            </a:r>
            <a:endParaRPr lang="el-GR" dirty="0">
              <a:solidFill>
                <a:srgbClr val="7030A0"/>
              </a:solidFill>
              <a:latin typeface="Comic Sans MS" pitchFamily="66" charset="0"/>
            </a:endParaRPr>
          </a:p>
        </p:txBody>
      </p:sp>
      <p:sp>
        <p:nvSpPr>
          <p:cNvPr id="3" name="2 - Θέση περιεχομένου"/>
          <p:cNvSpPr>
            <a:spLocks noGrp="1"/>
          </p:cNvSpPr>
          <p:nvPr>
            <p:ph idx="1"/>
          </p:nvPr>
        </p:nvSpPr>
        <p:spPr>
          <a:xfrm>
            <a:off x="1259632" y="980728"/>
            <a:ext cx="7427168" cy="5256584"/>
          </a:xfrm>
        </p:spPr>
        <p:txBody>
          <a:bodyPr/>
          <a:lstStyle/>
          <a:p>
            <a:pPr algn="just"/>
            <a:r>
              <a:rPr lang="el-GR" sz="2400" dirty="0" smtClean="0">
                <a:solidFill>
                  <a:schemeClr val="tx1"/>
                </a:solidFill>
                <a:latin typeface="Comic Sans MS" pitchFamily="66" charset="0"/>
              </a:rPr>
              <a:t>Ο υπερρεαλιστής ποιητής αφήνει το μηχανισμό της τύχης να προσδιορίσει τη μορφή του έργου του. </a:t>
            </a:r>
          </a:p>
          <a:p>
            <a:pPr algn="just"/>
            <a:r>
              <a:rPr lang="el-GR" sz="2400" dirty="0" smtClean="0">
                <a:latin typeface="Comic Sans MS" pitchFamily="66" charset="0"/>
              </a:rPr>
              <a:t>Τ</a:t>
            </a:r>
            <a:r>
              <a:rPr lang="el-GR" sz="2400" dirty="0" smtClean="0">
                <a:solidFill>
                  <a:schemeClr val="tx1"/>
                </a:solidFill>
                <a:latin typeface="Comic Sans MS" pitchFamily="66" charset="0"/>
              </a:rPr>
              <a:t>ο ποίημα δηλαδή γράφεται χωρίς προκαθορισμένο στόχο, κάτω από την επίδραση του υποσυνείδητου, που είναι από τη φύση του φευγαλέο και δημιουργεί ζωηρές λεκτικές εντυπώσεις. </a:t>
            </a:r>
          </a:p>
          <a:p>
            <a:pPr algn="just"/>
            <a:r>
              <a:rPr lang="el-GR" sz="2400" dirty="0" smtClean="0">
                <a:solidFill>
                  <a:schemeClr val="tx1"/>
                </a:solidFill>
                <a:latin typeface="Comic Sans MS" pitchFamily="66" charset="0"/>
              </a:rPr>
              <a:t>Για </a:t>
            </a:r>
            <a:r>
              <a:rPr lang="el-GR" sz="2400" dirty="0">
                <a:solidFill>
                  <a:schemeClr val="tx1"/>
                </a:solidFill>
                <a:latin typeface="Comic Sans MS" pitchFamily="66" charset="0"/>
              </a:rPr>
              <a:t>τον υπερρεαλιστή ποιητή οι λέξεις είναι αυτόνομες και ελεύθερες. Η δύναμη και η ορμή τους βρίσκονται κυρίως στην έκταση, κατά την οποία ξεφεύγουν από το επιβεβλημένο νόημά τους, συνδυαζόμενες μεταξύ τους χωρίς να υπακούουν σε ορθολογικούς νόμους. </a:t>
            </a:r>
            <a:endParaRPr lang="el-GR" sz="2400" dirty="0">
              <a:latin typeface="Comic Sans MS" pitchFamily="66"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r>
              <a:rPr lang="el-GR" dirty="0" smtClean="0">
                <a:latin typeface="Comic Sans MS" pitchFamily="66" charset="0"/>
              </a:rPr>
              <a:t>Οι σημαντικότεροι εκπρόσωποι του ελληνικού υπερρεαλισμού είναι οι:</a:t>
            </a:r>
            <a:r>
              <a:rPr lang="el-GR" b="1" dirty="0" smtClean="0">
                <a:latin typeface="Comic Sans MS" pitchFamily="66" charset="0"/>
              </a:rPr>
              <a:t> </a:t>
            </a:r>
            <a:r>
              <a:rPr lang="el-GR" dirty="0" smtClean="0">
                <a:latin typeface="Comic Sans MS" pitchFamily="66" charset="0"/>
              </a:rPr>
              <a:t>Νικόλαος </a:t>
            </a:r>
            <a:r>
              <a:rPr lang="el-GR" dirty="0" err="1" smtClean="0">
                <a:latin typeface="Comic Sans MS" pitchFamily="66" charset="0"/>
              </a:rPr>
              <a:t>Κάλας</a:t>
            </a:r>
            <a:r>
              <a:rPr lang="el-GR" dirty="0" smtClean="0">
                <a:latin typeface="Comic Sans MS" pitchFamily="66" charset="0"/>
              </a:rPr>
              <a:t>, Ανδρέας Εμπειρίκος, Νίκος Εγγονόπουλος,  Οδυσσέας Ελύτης, Νίκος Γκάτσος, Γιάννης Ρίτσος κ.ά.</a:t>
            </a:r>
          </a:p>
          <a:p>
            <a:endParaRPr lang="el-GR"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990000"/>
                </a:solidFill>
                <a:latin typeface="Comic Sans MS" pitchFamily="66" charset="0"/>
              </a:rPr>
              <a:t>Ο Μοντερνισμός</a:t>
            </a:r>
            <a:endParaRPr lang="el-GR" dirty="0">
              <a:solidFill>
                <a:srgbClr val="990000"/>
              </a:solidFill>
              <a:latin typeface="Comic Sans MS" pitchFamily="66" charset="0"/>
            </a:endParaRPr>
          </a:p>
        </p:txBody>
      </p:sp>
      <p:sp>
        <p:nvSpPr>
          <p:cNvPr id="3" name="2 - Θέση περιεχομένου"/>
          <p:cNvSpPr>
            <a:spLocks noGrp="1"/>
          </p:cNvSpPr>
          <p:nvPr>
            <p:ph idx="1"/>
          </p:nvPr>
        </p:nvSpPr>
        <p:spPr/>
        <p:txBody>
          <a:bodyPr/>
          <a:lstStyle/>
          <a:p>
            <a:r>
              <a:rPr lang="el-GR" dirty="0" smtClean="0">
                <a:latin typeface="Comic Sans MS" pitchFamily="66" charset="0"/>
              </a:rPr>
              <a:t>Ο μοντερνισμός ή </a:t>
            </a:r>
            <a:r>
              <a:rPr lang="el-GR" dirty="0" err="1" smtClean="0">
                <a:latin typeface="Comic Sans MS" pitchFamily="66" charset="0"/>
              </a:rPr>
              <a:t>νεωτερικότητα</a:t>
            </a:r>
            <a:r>
              <a:rPr lang="el-GR" b="1" dirty="0" smtClean="0">
                <a:latin typeface="Comic Sans MS" pitchFamily="66" charset="0"/>
              </a:rPr>
              <a:t> </a:t>
            </a:r>
            <a:r>
              <a:rPr lang="el-GR" dirty="0" smtClean="0">
                <a:latin typeface="Comic Sans MS" pitchFamily="66" charset="0"/>
              </a:rPr>
              <a:t>είναι ένα ευρύ πνευματικό κίνημα που εμφανίστηκε στην Ευρώπη στις αρχές του 20</a:t>
            </a:r>
            <a:r>
              <a:rPr lang="el-GR" baseline="30000" dirty="0" smtClean="0">
                <a:latin typeface="Comic Sans MS" pitchFamily="66" charset="0"/>
              </a:rPr>
              <a:t>ου</a:t>
            </a:r>
            <a:r>
              <a:rPr lang="el-GR" dirty="0" smtClean="0">
                <a:latin typeface="Comic Sans MS" pitchFamily="66" charset="0"/>
              </a:rPr>
              <a:t> αιώνα, κυρίως μετά τον πρώτο παγκόσμιο πόλεμο, και είχε ως στόχο την ανανέωση σε όλους τους τομείς της ανθρώπινης δραστηριότητας: τη λογοτεχνία, την τέχνη γενικότερα, τις επιστήμες, αλλά και τον τρόπο ζωής των ανθρώπων. </a:t>
            </a:r>
          </a:p>
          <a:p>
            <a:endParaRPr lang="el-GR" dirty="0">
              <a:latin typeface="Comic Sans MS" pitchFamily="66"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115616" y="620688"/>
            <a:ext cx="7571184" cy="4752527"/>
          </a:xfrm>
        </p:spPr>
        <p:txBody>
          <a:bodyPr/>
          <a:lstStyle/>
          <a:p>
            <a:r>
              <a:rPr lang="el-GR" dirty="0" smtClean="0">
                <a:latin typeface="Comic Sans MS" pitchFamily="66" charset="0"/>
              </a:rPr>
              <a:t>Ο Μοντερνισμός εκφράζει πίστη προς τον ορθολογισμό και την πρόοδο μέσω της επιστήμης και της τεχνολογίας, την αποκοπή από το παραδοσιακό παρελθόν, την αποθέωση του ατομικισμού, τη διαρκή πρόκληση και αναζήτηση της έκπληξης και της πρωτοτυπίας.</a:t>
            </a:r>
            <a:endParaRPr lang="el-GR" dirty="0">
              <a:latin typeface="Comic Sans MS" pitchFamily="66"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3568" y="0"/>
            <a:ext cx="8229600" cy="1143000"/>
          </a:xfrm>
        </p:spPr>
        <p:txBody>
          <a:bodyPr/>
          <a:lstStyle/>
          <a:p>
            <a:r>
              <a:rPr lang="el-GR" dirty="0" smtClean="0">
                <a:solidFill>
                  <a:srgbClr val="990000"/>
                </a:solidFill>
                <a:latin typeface="Comic Sans MS" pitchFamily="66" charset="0"/>
              </a:rPr>
              <a:t>Ο Μοντερνισμός στην ποίηση</a:t>
            </a:r>
            <a:endParaRPr lang="el-GR" dirty="0">
              <a:solidFill>
                <a:srgbClr val="990000"/>
              </a:solidFill>
            </a:endParaRPr>
          </a:p>
        </p:txBody>
      </p:sp>
      <p:sp>
        <p:nvSpPr>
          <p:cNvPr id="3" name="2 - Θέση περιεχομένου"/>
          <p:cNvSpPr>
            <a:spLocks noGrp="1"/>
          </p:cNvSpPr>
          <p:nvPr>
            <p:ph idx="1"/>
          </p:nvPr>
        </p:nvSpPr>
        <p:spPr>
          <a:xfrm>
            <a:off x="1259632" y="1124744"/>
            <a:ext cx="7704856" cy="5112568"/>
          </a:xfrm>
        </p:spPr>
        <p:txBody>
          <a:bodyPr/>
          <a:lstStyle/>
          <a:p>
            <a:r>
              <a:rPr lang="el-GR" sz="2800" dirty="0" smtClean="0">
                <a:latin typeface="Comic Sans MS" pitchFamily="66" charset="0"/>
              </a:rPr>
              <a:t>Εκδηλώνεται με την άρνηση των παραδοσιακών κανόνων. Αφθονούν τα σύμβολα, οι εικόνες και οι μεταφορές. </a:t>
            </a:r>
          </a:p>
          <a:p>
            <a:r>
              <a:rPr lang="el-GR" sz="2800" dirty="0" smtClean="0">
                <a:latin typeface="Comic Sans MS" pitchFamily="66" charset="0"/>
              </a:rPr>
              <a:t>Το περίτεχνο ύφος των συμβολιστικών ποιημάτων υποχωρεί και ο λόγος αποκτά απλότητα, πυκνότητα, ελλειπτικότητα και συντομία. </a:t>
            </a:r>
          </a:p>
          <a:p>
            <a:r>
              <a:rPr lang="el-GR" sz="2800" dirty="0" smtClean="0">
                <a:latin typeface="Comic Sans MS" pitchFamily="66" charset="0"/>
              </a:rPr>
              <a:t>Η γραφή γίνεται συνειρμική, υπαινικτική και πολύσημη. </a:t>
            </a:r>
            <a:endParaRPr lang="el-GR" sz="2800" dirty="0">
              <a:latin typeface="Comic Sans MS" pitchFamily="66"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0"/>
            <a:ext cx="8229600" cy="1143000"/>
          </a:xfrm>
        </p:spPr>
        <p:txBody>
          <a:bodyPr/>
          <a:lstStyle/>
          <a:p>
            <a:r>
              <a:rPr lang="el-GR" sz="3200" dirty="0" smtClean="0">
                <a:solidFill>
                  <a:srgbClr val="990000"/>
                </a:solidFill>
                <a:latin typeface="Comic Sans MS" pitchFamily="66" charset="0"/>
              </a:rPr>
              <a:t>Τα κυριότερα γνωρίσματα του ποιητικού Μοντερνισμού</a:t>
            </a:r>
            <a:endParaRPr lang="el-GR" dirty="0">
              <a:solidFill>
                <a:srgbClr val="990000"/>
              </a:solidFill>
            </a:endParaRPr>
          </a:p>
        </p:txBody>
      </p:sp>
      <p:sp>
        <p:nvSpPr>
          <p:cNvPr id="3" name="2 - Θέση περιεχομένου"/>
          <p:cNvSpPr>
            <a:spLocks noGrp="1"/>
          </p:cNvSpPr>
          <p:nvPr>
            <p:ph idx="1"/>
          </p:nvPr>
        </p:nvSpPr>
        <p:spPr>
          <a:xfrm>
            <a:off x="1115616" y="1196752"/>
            <a:ext cx="7571184" cy="4752528"/>
          </a:xfrm>
        </p:spPr>
        <p:txBody>
          <a:bodyPr/>
          <a:lstStyle/>
          <a:p>
            <a:r>
              <a:rPr lang="el-GR" sz="2400" dirty="0" smtClean="0">
                <a:latin typeface="Comic Sans MS" pitchFamily="66" charset="0"/>
              </a:rPr>
              <a:t>Η επιλογή μορφικών ελευθεριών: ελεύθερο στίχο, η χρήση του λεξιλογίου της καθημερινής ομιλίας,  κατάργηση της λογικής αλληλουχίας του ποιήματος, του μέτρου, της ομοιοκαταληξίας.</a:t>
            </a:r>
          </a:p>
          <a:p>
            <a:r>
              <a:rPr lang="el-GR" sz="2400" dirty="0" smtClean="0">
                <a:latin typeface="Comic Sans MS" pitchFamily="66" charset="0"/>
              </a:rPr>
              <a:t>Η ενσωμάτωση στο μοντέρνο ποιητικό λόγο ζωντανών στοιχείων της παράδοσης</a:t>
            </a:r>
          </a:p>
          <a:p>
            <a:r>
              <a:rPr lang="el-GR" sz="2400" dirty="0" smtClean="0">
                <a:latin typeface="Comic Sans MS" pitchFamily="66" charset="0"/>
              </a:rPr>
              <a:t>Η ερμητικότητα, η σκοτεινότητα, η αφαίρεση και το δραματικό στοιχείο της γραφής.</a:t>
            </a:r>
          </a:p>
          <a:p>
            <a:r>
              <a:rPr lang="el-GR" sz="2400" dirty="0" smtClean="0">
                <a:latin typeface="Comic Sans MS" pitchFamily="66" charset="0"/>
              </a:rPr>
              <a:t>Η συνειρμική λειτουργία της μνήμης και η χρήση μυθικών υπαινιγμών και αναφορών στο αρχαίο παρελθόν. </a:t>
            </a:r>
          </a:p>
          <a:p>
            <a:pPr lvl="0"/>
            <a:endParaRPr lang="el-GR" sz="2400" dirty="0" smtClean="0">
              <a:latin typeface="Comic Sans MS" pitchFamily="66" charset="0"/>
            </a:endParaRPr>
          </a:p>
          <a:p>
            <a:endParaRPr lang="el-GR" sz="2400" dirty="0" smtClean="0">
              <a:latin typeface="Comic Sans MS" pitchFamily="66"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043608" y="476673"/>
            <a:ext cx="7643192" cy="5544616"/>
          </a:xfrm>
        </p:spPr>
        <p:txBody>
          <a:bodyPr/>
          <a:lstStyle/>
          <a:p>
            <a:pPr lvl="0"/>
            <a:r>
              <a:rPr lang="el-GR" dirty="0" smtClean="0">
                <a:latin typeface="Comic Sans MS" pitchFamily="66" charset="0"/>
              </a:rPr>
              <a:t>Η αποθέωση της ατομικότητας του ανθρώπου</a:t>
            </a:r>
          </a:p>
          <a:p>
            <a:pPr lvl="0"/>
            <a:r>
              <a:rPr lang="el-GR" dirty="0" smtClean="0">
                <a:latin typeface="Comic Sans MS" pitchFamily="66" charset="0"/>
              </a:rPr>
              <a:t>Η έμφαση στο τοπίο και στο φως</a:t>
            </a:r>
          </a:p>
          <a:p>
            <a:pPr lvl="0"/>
            <a:r>
              <a:rPr lang="el-GR" dirty="0" smtClean="0">
                <a:latin typeface="Comic Sans MS" pitchFamily="66" charset="0"/>
              </a:rPr>
              <a:t>Η αναπόληση του παρελθόντος με ένα αίσθημα μελαγχολίας, που οφείλεται στο βάθεμα της αυτογνωσίας και στην αναζήτηση μιας αυθεντικής ζωής.</a:t>
            </a:r>
          </a:p>
          <a:p>
            <a:pPr lvl="0"/>
            <a:r>
              <a:rPr lang="el-GR" dirty="0" smtClean="0">
                <a:latin typeface="Comic Sans MS" pitchFamily="66" charset="0"/>
              </a:rPr>
              <a:t>Η κυριαρχία της έννοιας του τραγικού, της τραγικής θεώρησης της ιστορίας.</a:t>
            </a:r>
          </a:p>
          <a:p>
            <a:pPr lvl="0"/>
            <a:r>
              <a:rPr lang="el-GR" dirty="0" smtClean="0">
                <a:latin typeface="Comic Sans MS" pitchFamily="66" charset="0"/>
              </a:rPr>
              <a:t>Η </a:t>
            </a:r>
            <a:r>
              <a:rPr lang="el-GR" dirty="0" err="1" smtClean="0">
                <a:latin typeface="Comic Sans MS" pitchFamily="66" charset="0"/>
              </a:rPr>
              <a:t>αυτοαναφορικότητα</a:t>
            </a:r>
            <a:r>
              <a:rPr lang="el-GR" dirty="0" smtClean="0">
                <a:latin typeface="Comic Sans MS" pitchFamily="66" charset="0"/>
              </a:rPr>
              <a:t>.</a:t>
            </a:r>
          </a:p>
          <a:p>
            <a:endParaRPr lang="el-GR"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r>
              <a:rPr lang="el-GR" dirty="0" smtClean="0">
                <a:latin typeface="Comic Sans MS" pitchFamily="66" charset="0"/>
              </a:rPr>
              <a:t>Η στροφή προς το παρελθόν, ιδιαίτερα στην αρχαιότητα, οδήγησε τους μοντερνιστές στη χρήση του μύθου για να εκφράσουν συμβολικά καταστάσεις, συναισθήματα και αντικειμενικά γεγονότα. Είναι η λεγόμενη «μυθική αντικειμενική συστοιχία».</a:t>
            </a:r>
            <a:endParaRPr lang="el-GR" dirty="0">
              <a:latin typeface="Comic Sans MS" pitchFamily="66"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r>
              <a:rPr lang="el-GR" dirty="0" smtClean="0">
                <a:solidFill>
                  <a:schemeClr val="tx1"/>
                </a:solidFill>
                <a:latin typeface="Comic Sans MS" pitchFamily="66" charset="0"/>
              </a:rPr>
              <a:t>Σημαντικοί ποιητές αυτής της γενιάς είναι: </a:t>
            </a:r>
            <a:r>
              <a:rPr lang="el-GR" dirty="0">
                <a:solidFill>
                  <a:schemeClr val="tx1"/>
                </a:solidFill>
                <a:latin typeface="Comic Sans MS" pitchFamily="66" charset="0"/>
              </a:rPr>
              <a:t>Γιώργος Σεφέρης, Οδυσσέας Ελύτης, </a:t>
            </a:r>
            <a:r>
              <a:rPr lang="el-GR" dirty="0" smtClean="0">
                <a:latin typeface="Comic Sans MS" pitchFamily="66" charset="0"/>
              </a:rPr>
              <a:t>Γιάννης Ρίτσος, Νικηφόρος Βρεττάκος, Γ</a:t>
            </a:r>
            <a:r>
              <a:rPr lang="el-GR" dirty="0" smtClean="0">
                <a:solidFill>
                  <a:schemeClr val="tx1"/>
                </a:solidFill>
                <a:latin typeface="Comic Sans MS" pitchFamily="66" charset="0"/>
              </a:rPr>
              <a:t>ιώργος Σαραντάρης κ.ά</a:t>
            </a:r>
            <a:r>
              <a:rPr lang="el-GR" dirty="0">
                <a:solidFill>
                  <a:schemeClr val="tx1"/>
                </a:solidFill>
                <a:latin typeface="Comic Sans MS" pitchFamily="66" charset="0"/>
              </a:rPr>
              <a:t>.</a:t>
            </a:r>
          </a:p>
          <a:p>
            <a:endParaRPr lang="el-GR" dirty="0">
              <a:latin typeface="Comic Sans MS" pitchFamily="66"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a:solidFill>
                  <a:srgbClr val="990000"/>
                </a:solidFill>
                <a:latin typeface="Comic Sans MS" pitchFamily="66" charset="0"/>
              </a:rPr>
              <a:t>Η </a:t>
            </a:r>
            <a:r>
              <a:rPr lang="el-GR" sz="3600" dirty="0" smtClean="0">
                <a:solidFill>
                  <a:srgbClr val="990000"/>
                </a:solidFill>
                <a:latin typeface="Comic Sans MS" pitchFamily="66" charset="0"/>
              </a:rPr>
              <a:t>Πεζογραφία </a:t>
            </a:r>
            <a:r>
              <a:rPr lang="el-GR" sz="3600" dirty="0">
                <a:solidFill>
                  <a:srgbClr val="990000"/>
                </a:solidFill>
                <a:latin typeface="Comic Sans MS" pitchFamily="66" charset="0"/>
              </a:rPr>
              <a:t>του </a:t>
            </a:r>
            <a:r>
              <a:rPr lang="el-GR" sz="3600" dirty="0" smtClean="0">
                <a:solidFill>
                  <a:srgbClr val="990000"/>
                </a:solidFill>
                <a:latin typeface="Comic Sans MS" pitchFamily="66" charset="0"/>
              </a:rPr>
              <a:t>Μεσοπόλεμου (Γενιά του 1930)</a:t>
            </a:r>
            <a:r>
              <a:rPr lang="el-GR" sz="3600" dirty="0">
                <a:solidFill>
                  <a:srgbClr val="990000"/>
                </a:solidFill>
                <a:latin typeface="Comic Sans MS" pitchFamily="66" charset="0"/>
              </a:rPr>
              <a:t/>
            </a:r>
            <a:br>
              <a:rPr lang="el-GR" sz="3600" dirty="0">
                <a:solidFill>
                  <a:srgbClr val="990000"/>
                </a:solidFill>
                <a:latin typeface="Comic Sans MS" pitchFamily="66" charset="0"/>
              </a:rPr>
            </a:br>
            <a:endParaRPr lang="el-GR" sz="3600" dirty="0">
              <a:solidFill>
                <a:srgbClr val="990000"/>
              </a:solidFill>
              <a:latin typeface="Comic Sans MS" pitchFamily="66" charset="0"/>
            </a:endParaRPr>
          </a:p>
        </p:txBody>
      </p:sp>
      <p:sp>
        <p:nvSpPr>
          <p:cNvPr id="3" name="2 - Θέση περιεχομένου"/>
          <p:cNvSpPr>
            <a:spLocks noGrp="1"/>
          </p:cNvSpPr>
          <p:nvPr>
            <p:ph idx="1"/>
          </p:nvPr>
        </p:nvSpPr>
        <p:spPr/>
        <p:txBody>
          <a:bodyPr/>
          <a:lstStyle/>
          <a:p>
            <a:r>
              <a:rPr lang="el-GR" sz="2400" dirty="0">
                <a:solidFill>
                  <a:schemeClr val="tx1"/>
                </a:solidFill>
                <a:latin typeface="Comic Sans MS" pitchFamily="66" charset="0"/>
              </a:rPr>
              <a:t>H </a:t>
            </a:r>
            <a:r>
              <a:rPr lang="el-GR" sz="2400" dirty="0" smtClean="0">
                <a:solidFill>
                  <a:schemeClr val="tx1"/>
                </a:solidFill>
                <a:latin typeface="Comic Sans MS" pitchFamily="66" charset="0"/>
              </a:rPr>
              <a:t>πεζογραφία του </a:t>
            </a:r>
            <a:r>
              <a:rPr lang="el-GR" sz="2400" dirty="0">
                <a:solidFill>
                  <a:schemeClr val="tx1"/>
                </a:solidFill>
                <a:latin typeface="Comic Sans MS" pitchFamily="66" charset="0"/>
              </a:rPr>
              <a:t>Μεσοπολέμου τοποθετείται στο </a:t>
            </a:r>
            <a:r>
              <a:rPr lang="el-GR" sz="2400" dirty="0" smtClean="0">
                <a:solidFill>
                  <a:schemeClr val="tx1"/>
                </a:solidFill>
                <a:latin typeface="Comic Sans MS" pitchFamily="66" charset="0"/>
              </a:rPr>
              <a:t>διάστημα </a:t>
            </a:r>
            <a:r>
              <a:rPr lang="el-GR" sz="2400" dirty="0">
                <a:solidFill>
                  <a:schemeClr val="tx1"/>
                </a:solidFill>
                <a:latin typeface="Comic Sans MS" pitchFamily="66" charset="0"/>
              </a:rPr>
              <a:t>από το 1922-1945, δηλαδή από τη Μικρασιατική Καταστροφή ως το τέλος </a:t>
            </a:r>
            <a:r>
              <a:rPr lang="el-GR" sz="2400" dirty="0" smtClean="0">
                <a:solidFill>
                  <a:schemeClr val="tx1"/>
                </a:solidFill>
                <a:latin typeface="Comic Sans MS" pitchFamily="66" charset="0"/>
              </a:rPr>
              <a:t>του </a:t>
            </a:r>
            <a:r>
              <a:rPr lang="el-GR" sz="2400" dirty="0">
                <a:solidFill>
                  <a:schemeClr val="tx1"/>
                </a:solidFill>
                <a:latin typeface="Comic Sans MS" pitchFamily="66" charset="0"/>
              </a:rPr>
              <a:t>Β' Παγκοσμίου Πολέμου. </a:t>
            </a:r>
            <a:endParaRPr lang="el-GR" sz="2400" dirty="0" smtClean="0">
              <a:solidFill>
                <a:schemeClr val="tx1"/>
              </a:solidFill>
              <a:latin typeface="Comic Sans MS" pitchFamily="66" charset="0"/>
            </a:endParaRPr>
          </a:p>
          <a:p>
            <a:endParaRPr lang="el-GR" sz="2400" dirty="0" smtClean="0">
              <a:solidFill>
                <a:schemeClr val="tx1"/>
              </a:solidFill>
              <a:latin typeface="Comic Sans MS" pitchFamily="66" charset="0"/>
            </a:endParaRPr>
          </a:p>
          <a:p>
            <a:pPr>
              <a:buNone/>
            </a:pPr>
            <a:r>
              <a:rPr lang="el-GR" sz="2000" i="1" dirty="0" smtClean="0">
                <a:latin typeface="Comic Sans MS" pitchFamily="66" charset="0"/>
              </a:rPr>
              <a:t>	</a:t>
            </a:r>
            <a:endParaRPr lang="el-GR" sz="2400" dirty="0">
              <a:solidFill>
                <a:schemeClr val="tx1"/>
              </a:solidFill>
              <a:latin typeface="Comic Sans MS" pitchFamily="66" charset="0"/>
            </a:endParaRPr>
          </a:p>
          <a:p>
            <a:endParaRPr lang="el-GR" sz="2000" dirty="0">
              <a:latin typeface="Comic Sans MS" pitchFamily="66" charset="0"/>
            </a:endParaRPr>
          </a:p>
        </p:txBody>
      </p:sp>
      <p:pic>
        <p:nvPicPr>
          <p:cNvPr id="4" name="3 - Εικόνα" descr="3images.jpg"/>
          <p:cNvPicPr>
            <a:picLocks noChangeAspect="1"/>
          </p:cNvPicPr>
          <p:nvPr/>
        </p:nvPicPr>
        <p:blipFill>
          <a:blip r:embed="rId2" cstate="print"/>
          <a:stretch>
            <a:fillRect/>
          </a:stretch>
        </p:blipFill>
        <p:spPr>
          <a:xfrm>
            <a:off x="3419872" y="3158519"/>
            <a:ext cx="5297533" cy="34367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1043608" y="188913"/>
            <a:ext cx="7581280" cy="575791"/>
          </a:xfrm>
        </p:spPr>
        <p:txBody>
          <a:bodyPr/>
          <a:lstStyle/>
          <a:p>
            <a:r>
              <a:rPr lang="el-GR" sz="2400" b="1" dirty="0" smtClean="0">
                <a:solidFill>
                  <a:srgbClr val="7030A0"/>
                </a:solidFill>
                <a:latin typeface="Comic Sans MS" pitchFamily="66" charset="0"/>
              </a:rPr>
              <a:t>Γραμματολογία Α΄ Λυκείου</a:t>
            </a:r>
            <a:endParaRPr lang="el-GR" sz="2400" b="1" dirty="0">
              <a:solidFill>
                <a:srgbClr val="7030A0"/>
              </a:solidFill>
              <a:latin typeface="Comic Sans MS" pitchFamily="66" charset="0"/>
            </a:endParaRPr>
          </a:p>
        </p:txBody>
      </p:sp>
      <p:sp>
        <p:nvSpPr>
          <p:cNvPr id="145411" name="Rectangle 3"/>
          <p:cNvSpPr>
            <a:spLocks noGrp="1" noChangeArrowheads="1"/>
          </p:cNvSpPr>
          <p:nvPr>
            <p:ph type="body" idx="1"/>
          </p:nvPr>
        </p:nvSpPr>
        <p:spPr>
          <a:xfrm>
            <a:off x="1403648" y="1052736"/>
            <a:ext cx="7283152" cy="4608512"/>
          </a:xfrm>
        </p:spPr>
        <p:txBody>
          <a:bodyPr/>
          <a:lstStyle/>
          <a:p>
            <a:pPr lvl="0"/>
            <a:r>
              <a:rPr lang="el-GR" sz="2400" dirty="0" smtClean="0">
                <a:latin typeface="Comic Sans MS" pitchFamily="66" charset="0"/>
              </a:rPr>
              <a:t>Η λογοτεχνία πριν από την Άλωση (11</a:t>
            </a:r>
            <a:r>
              <a:rPr lang="el-GR" sz="2400" baseline="30000" dirty="0" smtClean="0">
                <a:latin typeface="Comic Sans MS" pitchFamily="66" charset="0"/>
              </a:rPr>
              <a:t>ος</a:t>
            </a:r>
            <a:r>
              <a:rPr lang="el-GR" sz="2400" dirty="0" smtClean="0">
                <a:latin typeface="Comic Sans MS" pitchFamily="66" charset="0"/>
              </a:rPr>
              <a:t> – 15</a:t>
            </a:r>
            <a:r>
              <a:rPr lang="el-GR" sz="2400" baseline="30000" dirty="0" smtClean="0">
                <a:latin typeface="Comic Sans MS" pitchFamily="66" charset="0"/>
              </a:rPr>
              <a:t>ος</a:t>
            </a:r>
            <a:r>
              <a:rPr lang="el-GR" sz="2400" dirty="0" smtClean="0">
                <a:latin typeface="Comic Sans MS" pitchFamily="66" charset="0"/>
              </a:rPr>
              <a:t> αιώνας)</a:t>
            </a:r>
          </a:p>
          <a:p>
            <a:pPr lvl="0"/>
            <a:r>
              <a:rPr lang="el-GR" sz="2400" dirty="0" smtClean="0">
                <a:latin typeface="Comic Sans MS" pitchFamily="66" charset="0"/>
              </a:rPr>
              <a:t>Η λογοτεχνία μετά την Άλωση (15</a:t>
            </a:r>
            <a:r>
              <a:rPr lang="el-GR" sz="2400" baseline="30000" dirty="0" smtClean="0">
                <a:latin typeface="Comic Sans MS" pitchFamily="66" charset="0"/>
              </a:rPr>
              <a:t>ος</a:t>
            </a:r>
            <a:r>
              <a:rPr lang="el-GR" sz="2400" dirty="0" smtClean="0">
                <a:latin typeface="Comic Sans MS" pitchFamily="66" charset="0"/>
              </a:rPr>
              <a:t> – 17</a:t>
            </a:r>
            <a:r>
              <a:rPr lang="el-GR" sz="2400" baseline="30000" dirty="0" smtClean="0">
                <a:latin typeface="Comic Sans MS" pitchFamily="66" charset="0"/>
              </a:rPr>
              <a:t>ος</a:t>
            </a:r>
            <a:r>
              <a:rPr lang="el-GR" sz="2400" dirty="0" smtClean="0">
                <a:latin typeface="Comic Sans MS" pitchFamily="66" charset="0"/>
              </a:rPr>
              <a:t> αιώνας)</a:t>
            </a:r>
          </a:p>
          <a:p>
            <a:pPr lvl="0"/>
            <a:r>
              <a:rPr lang="el-GR" sz="2400" dirty="0" smtClean="0">
                <a:latin typeface="Comic Sans MS" pitchFamily="66" charset="0"/>
              </a:rPr>
              <a:t>Ο Νεοελληνικός Διαφωτισμός (18</a:t>
            </a:r>
            <a:r>
              <a:rPr lang="el-GR" sz="2400" baseline="30000" dirty="0" smtClean="0">
                <a:latin typeface="Comic Sans MS" pitchFamily="66" charset="0"/>
              </a:rPr>
              <a:t>ος</a:t>
            </a:r>
            <a:r>
              <a:rPr lang="el-GR" sz="2400" dirty="0" smtClean="0">
                <a:latin typeface="Comic Sans MS" pitchFamily="66" charset="0"/>
              </a:rPr>
              <a:t> αιώνας)</a:t>
            </a:r>
          </a:p>
          <a:p>
            <a:r>
              <a:rPr lang="el-GR" sz="2400" dirty="0" smtClean="0">
                <a:latin typeface="Comic Sans MS" pitchFamily="66" charset="0"/>
              </a:rPr>
              <a:t>Η Επτανησιακή Σχολή (19</a:t>
            </a:r>
            <a:r>
              <a:rPr lang="el-GR" sz="2400" baseline="30000" dirty="0" smtClean="0">
                <a:latin typeface="Comic Sans MS" pitchFamily="66" charset="0"/>
              </a:rPr>
              <a:t>ος</a:t>
            </a:r>
            <a:r>
              <a:rPr lang="el-GR" sz="2400" dirty="0" smtClean="0">
                <a:latin typeface="Comic Sans MS" pitchFamily="66" charset="0"/>
              </a:rPr>
              <a:t> αιώνας)</a:t>
            </a:r>
          </a:p>
          <a:p>
            <a:r>
              <a:rPr lang="el-GR" sz="2400" dirty="0" smtClean="0">
                <a:latin typeface="Comic Sans MS" pitchFamily="66" charset="0"/>
              </a:rPr>
              <a:t>Οι </a:t>
            </a:r>
            <a:r>
              <a:rPr lang="el-GR" sz="2400" dirty="0" err="1" smtClean="0">
                <a:latin typeface="Comic Sans MS" pitchFamily="66" charset="0"/>
              </a:rPr>
              <a:t>Φαναριώτες</a:t>
            </a:r>
            <a:r>
              <a:rPr lang="el-GR" sz="2400" dirty="0" smtClean="0">
                <a:latin typeface="Comic Sans MS" pitchFamily="66" charset="0"/>
              </a:rPr>
              <a:t> και η Αθηναϊκή σχολή (Ελληνικός ρομαντισμός)</a:t>
            </a:r>
          </a:p>
          <a:p>
            <a:pPr lvl="0"/>
            <a:r>
              <a:rPr lang="el-GR" sz="2400" dirty="0" smtClean="0">
                <a:latin typeface="Comic Sans MS" pitchFamily="66" charset="0"/>
              </a:rPr>
              <a:t>Η γενιά του 1880 (Νέα Αθηναϊκή σχολή) ΠΟΙΗΣΗ</a:t>
            </a:r>
          </a:p>
          <a:p>
            <a:endParaRPr lang="el-GR" sz="2400" dirty="0" smtClean="0">
              <a:latin typeface="Comic Sans MS" pitchFamily="66" charset="0"/>
            </a:endParaRPr>
          </a:p>
          <a:p>
            <a:pPr lvl="0"/>
            <a:endParaRPr lang="el-GR" dirty="0" smtClean="0"/>
          </a:p>
          <a:p>
            <a:endParaRPr lang="el-GR"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899592" y="0"/>
            <a:ext cx="7787208" cy="836712"/>
          </a:xfrm>
        </p:spPr>
        <p:txBody>
          <a:bodyPr/>
          <a:lstStyle/>
          <a:p>
            <a:r>
              <a:rPr lang="el-GR" b="1" dirty="0" smtClean="0">
                <a:solidFill>
                  <a:srgbClr val="7030A0"/>
                </a:solidFill>
                <a:latin typeface="Comic Sans MS" pitchFamily="66" charset="0"/>
              </a:rPr>
              <a:t/>
            </a:r>
            <a:br>
              <a:rPr lang="el-GR" b="1" dirty="0" smtClean="0">
                <a:solidFill>
                  <a:srgbClr val="7030A0"/>
                </a:solidFill>
                <a:latin typeface="Comic Sans MS" pitchFamily="66" charset="0"/>
              </a:rPr>
            </a:br>
            <a:r>
              <a:rPr lang="el-GR" b="1" dirty="0" smtClean="0">
                <a:solidFill>
                  <a:srgbClr val="7030A0"/>
                </a:solidFill>
                <a:latin typeface="Comic Sans MS" pitchFamily="66" charset="0"/>
              </a:rPr>
              <a:t>Το μυθιστόρημα</a:t>
            </a:r>
            <a:r>
              <a:rPr lang="el-GR" dirty="0" smtClean="0">
                <a:solidFill>
                  <a:srgbClr val="7030A0"/>
                </a:solidFill>
                <a:latin typeface="Comic Sans MS" pitchFamily="66" charset="0"/>
              </a:rPr>
              <a:t/>
            </a:r>
            <a:br>
              <a:rPr lang="el-GR" dirty="0" smtClean="0">
                <a:solidFill>
                  <a:srgbClr val="7030A0"/>
                </a:solidFill>
                <a:latin typeface="Comic Sans MS" pitchFamily="66" charset="0"/>
              </a:rPr>
            </a:br>
            <a:endParaRPr lang="el-GR" dirty="0"/>
          </a:p>
        </p:txBody>
      </p:sp>
      <p:sp>
        <p:nvSpPr>
          <p:cNvPr id="3" name="2 - Θέση περιεχομένου"/>
          <p:cNvSpPr>
            <a:spLocks noGrp="1"/>
          </p:cNvSpPr>
          <p:nvPr>
            <p:ph idx="1"/>
          </p:nvPr>
        </p:nvSpPr>
        <p:spPr>
          <a:xfrm>
            <a:off x="755576" y="764704"/>
            <a:ext cx="7931224" cy="5361459"/>
          </a:xfrm>
        </p:spPr>
        <p:txBody>
          <a:bodyPr/>
          <a:lstStyle/>
          <a:p>
            <a:r>
              <a:rPr lang="el-GR" sz="2800" dirty="0" smtClean="0">
                <a:solidFill>
                  <a:schemeClr val="tx1"/>
                </a:solidFill>
                <a:latin typeface="Comic Sans MS" pitchFamily="66" charset="0"/>
              </a:rPr>
              <a:t>Κατά την περίοδο αυτή αναπτύσσεται το μυθιστόρημα,</a:t>
            </a:r>
            <a:r>
              <a:rPr lang="el-GR" sz="2800" dirty="0" smtClean="0">
                <a:latin typeface="Comic Sans MS" pitchFamily="66" charset="0"/>
              </a:rPr>
              <a:t>(</a:t>
            </a:r>
            <a:r>
              <a:rPr lang="en-US" sz="2800" dirty="0" smtClean="0">
                <a:latin typeface="Comic Sans MS" pitchFamily="66" charset="0"/>
              </a:rPr>
              <a:t>novel</a:t>
            </a:r>
            <a:r>
              <a:rPr lang="el-GR" sz="2800" dirty="0" smtClean="0">
                <a:latin typeface="Comic Sans MS" pitchFamily="66" charset="0"/>
              </a:rPr>
              <a:t>), είδος πεζού λόγου συνθετότερο από το διήγημα και τη νουβέλα. </a:t>
            </a:r>
          </a:p>
          <a:p>
            <a:r>
              <a:rPr lang="el-GR" sz="2800" dirty="0" smtClean="0">
                <a:latin typeface="Comic Sans MS" pitchFamily="66" charset="0"/>
              </a:rPr>
              <a:t>Λόγω της έκτασής του, έχει τη δυνατότητα να παρουσιάζει μεγαλύτερη ποικιλία χαρακτήρων, πλουσιότερο μύθο και πλοκή, η οποία κινείται σε πολλά χρονικά και τοπικά επίπεδα. </a:t>
            </a:r>
          </a:p>
          <a:p>
            <a:r>
              <a:rPr lang="el-GR" sz="2800" dirty="0" smtClean="0">
                <a:latin typeface="Comic Sans MS" pitchFamily="66" charset="0"/>
              </a:rPr>
              <a:t>Κύριο γνώρισμά του είναι η σύνθεση πλήθους επεισοδίων και προσώπων, με πολύπλοκες συνήθως σχέσεις μεταξύ τους, καθώς και συγκρούσεις. </a:t>
            </a:r>
            <a:endParaRPr lang="el-GR" sz="2800" dirty="0">
              <a:latin typeface="Comic Sans MS" pitchFamily="66"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971600" y="188640"/>
            <a:ext cx="8172400" cy="6669360"/>
          </a:xfrm>
        </p:spPr>
        <p:txBody>
          <a:bodyPr/>
          <a:lstStyle/>
          <a:p>
            <a:r>
              <a:rPr lang="el-GR" dirty="0" smtClean="0">
                <a:latin typeface="Comic Sans MS" pitchFamily="66" charset="0"/>
              </a:rPr>
              <a:t>Το μυθιστόρημα καλλιέργησαν αυτή την περίοδο οι: Γιώργος Θεοτοκάς (1905-1969) που στο νεανικό του δοκίμιο Ελεύθερο Πνεύμα (1929), το οποίο χαρακτηρίστηκε μανιφέστο της γενιάς του '30, διακήρυξε τη ρήξη με την παράδοση και την ανανέωση. Επίσης: Μ. </a:t>
            </a:r>
            <a:r>
              <a:rPr lang="el-GR" dirty="0" err="1" smtClean="0">
                <a:latin typeface="Comic Sans MS" pitchFamily="66" charset="0"/>
              </a:rPr>
              <a:t>Καραγάτσης</a:t>
            </a:r>
            <a:r>
              <a:rPr lang="el-GR" dirty="0" smtClean="0">
                <a:latin typeface="Comic Sans MS" pitchFamily="66" charset="0"/>
              </a:rPr>
              <a:t>, Θανάσης </a:t>
            </a:r>
            <a:r>
              <a:rPr lang="el-GR" dirty="0" err="1" smtClean="0">
                <a:latin typeface="Comic Sans MS" pitchFamily="66" charset="0"/>
              </a:rPr>
              <a:t>Πετσάλης</a:t>
            </a:r>
            <a:r>
              <a:rPr lang="el-GR" dirty="0" smtClean="0">
                <a:latin typeface="Comic Sans MS" pitchFamily="66" charset="0"/>
              </a:rPr>
              <a:t>, Άγγελος Τερζάκης, Στρατής Μυριβήλης, Φώτης </a:t>
            </a:r>
            <a:r>
              <a:rPr lang="el-GR" dirty="0" err="1" smtClean="0">
                <a:latin typeface="Comic Sans MS" pitchFamily="66" charset="0"/>
              </a:rPr>
              <a:t>Κόντογλου</a:t>
            </a:r>
            <a:r>
              <a:rPr lang="el-GR" dirty="0" smtClean="0">
                <a:latin typeface="Comic Sans MS" pitchFamily="66" charset="0"/>
              </a:rPr>
              <a:t>, Θράσος </a:t>
            </a:r>
            <a:r>
              <a:rPr lang="el-GR" dirty="0" err="1" smtClean="0">
                <a:latin typeface="Comic Sans MS" pitchFamily="66" charset="0"/>
              </a:rPr>
              <a:t>Καστανάκης</a:t>
            </a:r>
            <a:r>
              <a:rPr lang="el-GR" dirty="0" smtClean="0">
                <a:latin typeface="Comic Sans MS" pitchFamily="66" charset="0"/>
              </a:rPr>
              <a:t>, Πέτρος Χάρης, Ι.Μ. Παναγιωτόπουλος. </a:t>
            </a:r>
            <a:endParaRPr lang="el-GR"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img7_11.jpg"/>
          <p:cNvPicPr>
            <a:picLocks noChangeAspect="1"/>
          </p:cNvPicPr>
          <p:nvPr/>
        </p:nvPicPr>
        <p:blipFill>
          <a:blip r:embed="rId2" cstate="print"/>
          <a:stretch>
            <a:fillRect/>
          </a:stretch>
        </p:blipFill>
        <p:spPr>
          <a:xfrm>
            <a:off x="-1" y="1"/>
            <a:ext cx="9405407" cy="6787218"/>
          </a:xfrm>
          <a:prstGeom prst="rect">
            <a:avLst/>
          </a:prstGeom>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331640" y="476672"/>
            <a:ext cx="7355160" cy="5544617"/>
          </a:xfrm>
        </p:spPr>
        <p:txBody>
          <a:bodyPr/>
          <a:lstStyle/>
          <a:p>
            <a:r>
              <a:rPr lang="el-GR" sz="2400" dirty="0" smtClean="0">
                <a:latin typeface="Comic Sans MS" pitchFamily="66" charset="0"/>
              </a:rPr>
              <a:t>Ο μοντερνισμός αμφισβήτησε τις καθιερωμένες λογοτεχνικές συμβάσεις και έδειξε διάθεση πειραματισμού για νέες μορφές. </a:t>
            </a:r>
          </a:p>
          <a:p>
            <a:r>
              <a:rPr lang="el-GR" sz="2400" dirty="0" smtClean="0">
                <a:latin typeface="Comic Sans MS" pitchFamily="66" charset="0"/>
              </a:rPr>
              <a:t>Ο εσωτερικός μονόλογος, η ενδοσκόπηση και η συνειρμική τεχνική υποκαθιστούν τη ρεαλιστική αφήγηση. </a:t>
            </a:r>
          </a:p>
          <a:p>
            <a:r>
              <a:rPr lang="el-GR" sz="2400" dirty="0" smtClean="0">
                <a:latin typeface="Comic Sans MS" pitchFamily="66" charset="0"/>
              </a:rPr>
              <a:t>Η αφηγηματική συνοχή και η ρεαλιστική πλοκή διασπώνται και η γύρω πραγματικότητα αντανακλάται ρευστά και υποκειμενικά. </a:t>
            </a:r>
          </a:p>
          <a:p>
            <a:r>
              <a:rPr lang="el-GR" sz="2400" dirty="0" smtClean="0">
                <a:latin typeface="Comic Sans MS" pitchFamily="66" charset="0"/>
              </a:rPr>
              <a:t>Ο παντογνώστης αφηγητής παραχωρεί τη θέση του σε ένα ή περισσότερους ήρωες – αφηγητές με υποκειμενική οπτική γωνία. </a:t>
            </a:r>
            <a:endParaRPr lang="el-GR" sz="2400" b="1" dirty="0" smtClean="0">
              <a:latin typeface="Comic Sans MS" pitchFamily="66" charset="0"/>
            </a:endParaRPr>
          </a:p>
          <a:p>
            <a:endParaRPr lang="el-GR" sz="2400" dirty="0">
              <a:latin typeface="Comic Sans MS" pitchFamily="66"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755576" y="620688"/>
            <a:ext cx="7931224" cy="5505475"/>
          </a:xfrm>
        </p:spPr>
        <p:txBody>
          <a:bodyPr/>
          <a:lstStyle/>
          <a:p>
            <a:r>
              <a:rPr lang="el-GR" dirty="0" smtClean="0">
                <a:latin typeface="Comic Sans MS" pitchFamily="66" charset="0"/>
              </a:rPr>
              <a:t>Κάποιοι πεζογράφοι που απεικόνισαν την αστική ζωή και κοινωνία στρέφονται και στο ιστορικό μυθιστόρημα, ενώ παράλληλα άλλοι επιδίδονται σε ριζοσπαστικότερες αναζητήσεις (Γιάννης </a:t>
            </a:r>
            <a:r>
              <a:rPr lang="el-GR" dirty="0" err="1" smtClean="0">
                <a:latin typeface="Comic Sans MS" pitchFamily="66" charset="0"/>
              </a:rPr>
              <a:t>Μπεράτης</a:t>
            </a:r>
            <a:r>
              <a:rPr lang="el-GR" dirty="0" smtClean="0">
                <a:latin typeface="Comic Sans MS" pitchFamily="66" charset="0"/>
              </a:rPr>
              <a:t>, Μέλπω </a:t>
            </a:r>
            <a:r>
              <a:rPr lang="el-GR" dirty="0" err="1" smtClean="0">
                <a:latin typeface="Comic Sans MS" pitchFamily="66" charset="0"/>
              </a:rPr>
              <a:t>Αξιώτη</a:t>
            </a:r>
            <a:r>
              <a:rPr lang="el-GR" dirty="0" smtClean="0">
                <a:latin typeface="Comic Sans MS" pitchFamily="66" charset="0"/>
              </a:rPr>
              <a:t>, Γιάννης Σκαρίμπας).</a:t>
            </a:r>
          </a:p>
          <a:p>
            <a:endParaRPr lang="el-GR" dirty="0" smtClean="0">
              <a:latin typeface="Comic Sans MS" pitchFamily="66" charset="0"/>
            </a:endParaRPr>
          </a:p>
          <a:p>
            <a:endParaRPr lang="el-GR" dirty="0" smtClean="0"/>
          </a:p>
          <a:p>
            <a:endParaRPr lang="el-GR"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899592" y="332656"/>
            <a:ext cx="7992888" cy="5793507"/>
          </a:xfrm>
        </p:spPr>
        <p:txBody>
          <a:bodyPr/>
          <a:lstStyle/>
          <a:p>
            <a:r>
              <a:rPr lang="el-GR" sz="2800" dirty="0" smtClean="0">
                <a:solidFill>
                  <a:schemeClr val="tx1"/>
                </a:solidFill>
                <a:latin typeface="Comic Sans MS" pitchFamily="66" charset="0"/>
              </a:rPr>
              <a:t>Έτσι, στην πεζογραφία της γενιάς του ‘30 διακρίνουμε δύο τάσεις: </a:t>
            </a:r>
          </a:p>
          <a:p>
            <a:pPr>
              <a:buFont typeface="Wingdings" pitchFamily="2" charset="2"/>
              <a:buChar char="ü"/>
            </a:pPr>
            <a:r>
              <a:rPr lang="el-GR" sz="2800" dirty="0" smtClean="0">
                <a:solidFill>
                  <a:schemeClr val="tx1"/>
                </a:solidFill>
                <a:latin typeface="Comic Sans MS" pitchFamily="66" charset="0"/>
              </a:rPr>
              <a:t>	</a:t>
            </a:r>
            <a:r>
              <a:rPr lang="el-GR" sz="2800" dirty="0" smtClean="0">
                <a:solidFill>
                  <a:srgbClr val="990000"/>
                </a:solidFill>
                <a:latin typeface="Comic Sans MS" pitchFamily="66" charset="0"/>
              </a:rPr>
              <a:t>τη </a:t>
            </a:r>
            <a:r>
              <a:rPr lang="el-GR" sz="2800" dirty="0">
                <a:solidFill>
                  <a:srgbClr val="990000"/>
                </a:solidFill>
                <a:latin typeface="Comic Sans MS" pitchFamily="66" charset="0"/>
              </a:rPr>
              <a:t>ρεαλιστική που </a:t>
            </a:r>
            <a:r>
              <a:rPr lang="el-GR" sz="2800" dirty="0" smtClean="0">
                <a:solidFill>
                  <a:srgbClr val="990000"/>
                </a:solidFill>
                <a:latin typeface="Comic Sans MS" pitchFamily="66" charset="0"/>
              </a:rPr>
              <a:t>αντιπροσωπεύουν </a:t>
            </a:r>
            <a:r>
              <a:rPr lang="el-GR" sz="2800" dirty="0">
                <a:solidFill>
                  <a:srgbClr val="990000"/>
                </a:solidFill>
                <a:latin typeface="Comic Sans MS" pitchFamily="66" charset="0"/>
              </a:rPr>
              <a:t>οι πεζογράφοι της </a:t>
            </a:r>
            <a:r>
              <a:rPr lang="el-GR" sz="2800" dirty="0" smtClean="0">
                <a:solidFill>
                  <a:srgbClr val="990000"/>
                </a:solidFill>
                <a:latin typeface="Comic Sans MS" pitchFamily="66" charset="0"/>
              </a:rPr>
              <a:t>Αθήνας </a:t>
            </a:r>
            <a:r>
              <a:rPr lang="el-GR" sz="2800" dirty="0" smtClean="0">
                <a:solidFill>
                  <a:schemeClr val="tx1"/>
                </a:solidFill>
                <a:latin typeface="Comic Sans MS" pitchFamily="66" charset="0"/>
              </a:rPr>
              <a:t>και</a:t>
            </a:r>
          </a:p>
          <a:p>
            <a:pPr>
              <a:buFont typeface="Wingdings" pitchFamily="2" charset="2"/>
              <a:buChar char="ü"/>
            </a:pPr>
            <a:r>
              <a:rPr lang="el-GR" sz="2800" dirty="0" smtClean="0">
                <a:solidFill>
                  <a:srgbClr val="990000"/>
                </a:solidFill>
                <a:latin typeface="Comic Sans MS" pitchFamily="66" charset="0"/>
              </a:rPr>
              <a:t>τη </a:t>
            </a:r>
            <a:r>
              <a:rPr lang="el-GR" sz="2800" dirty="0">
                <a:solidFill>
                  <a:srgbClr val="990000"/>
                </a:solidFill>
                <a:latin typeface="Comic Sans MS" pitchFamily="66" charset="0"/>
              </a:rPr>
              <a:t>μοντερνιστική ή </a:t>
            </a:r>
            <a:r>
              <a:rPr lang="el-GR" sz="2800" dirty="0" smtClean="0">
                <a:solidFill>
                  <a:srgbClr val="990000"/>
                </a:solidFill>
                <a:latin typeface="Comic Sans MS" pitchFamily="66" charset="0"/>
              </a:rPr>
              <a:t>νεωτερική </a:t>
            </a:r>
            <a:r>
              <a:rPr lang="el-GR" sz="2800" dirty="0">
                <a:solidFill>
                  <a:schemeClr val="tx1"/>
                </a:solidFill>
                <a:latin typeface="Comic Sans MS" pitchFamily="66" charset="0"/>
              </a:rPr>
              <a:t>που εμφανίζεται κυρίως στη Θεσσαλονίκη </a:t>
            </a:r>
            <a:r>
              <a:rPr lang="el-GR" sz="2800" dirty="0" smtClean="0">
                <a:solidFill>
                  <a:schemeClr val="tx1"/>
                </a:solidFill>
                <a:latin typeface="Comic Sans MS" pitchFamily="66" charset="0"/>
              </a:rPr>
              <a:t>(</a:t>
            </a:r>
            <a:r>
              <a:rPr lang="el-GR" sz="2800" dirty="0">
                <a:solidFill>
                  <a:schemeClr val="tx1"/>
                </a:solidFill>
                <a:latin typeface="Comic Sans MS" pitchFamily="66" charset="0"/>
              </a:rPr>
              <a:t>Στέλιος </a:t>
            </a:r>
            <a:r>
              <a:rPr lang="el-GR" sz="2800" dirty="0" err="1">
                <a:solidFill>
                  <a:schemeClr val="tx1"/>
                </a:solidFill>
                <a:latin typeface="Comic Sans MS" pitchFamily="66" charset="0"/>
              </a:rPr>
              <a:t>Ξεφλούδας</a:t>
            </a:r>
            <a:r>
              <a:rPr lang="el-GR" sz="2800" dirty="0">
                <a:solidFill>
                  <a:schemeClr val="tx1"/>
                </a:solidFill>
                <a:latin typeface="Comic Sans MS" pitchFamily="66" charset="0"/>
              </a:rPr>
              <a:t>, Γιώργος Δέλιος, Αλκιβιάδης Γιαννόπουλος, Νίκος Γαβριήλ </a:t>
            </a:r>
            <a:r>
              <a:rPr lang="el-GR" sz="2800" dirty="0" err="1">
                <a:solidFill>
                  <a:schemeClr val="tx1"/>
                </a:solidFill>
                <a:latin typeface="Comic Sans MS" pitchFamily="66" charset="0"/>
              </a:rPr>
              <a:t>Πεντζίκης</a:t>
            </a:r>
            <a:r>
              <a:rPr lang="el-GR" sz="2800" dirty="0">
                <a:solidFill>
                  <a:schemeClr val="tx1"/>
                </a:solidFill>
                <a:latin typeface="Comic Sans MS" pitchFamily="66" charset="0"/>
              </a:rPr>
              <a:t>), </a:t>
            </a:r>
            <a:r>
              <a:rPr lang="el-GR" sz="2800" dirty="0" smtClean="0">
                <a:solidFill>
                  <a:schemeClr val="tx1"/>
                </a:solidFill>
                <a:latin typeface="Comic Sans MS" pitchFamily="66" charset="0"/>
              </a:rPr>
              <a:t>συγγραφείς που εισάγουν </a:t>
            </a:r>
            <a:r>
              <a:rPr lang="el-GR" sz="2800" dirty="0">
                <a:solidFill>
                  <a:schemeClr val="tx1"/>
                </a:solidFill>
                <a:latin typeface="Comic Sans MS" pitchFamily="66" charset="0"/>
              </a:rPr>
              <a:t>τα </a:t>
            </a:r>
            <a:r>
              <a:rPr lang="el-GR" sz="2800" dirty="0" smtClean="0">
                <a:solidFill>
                  <a:schemeClr val="tx1"/>
                </a:solidFill>
                <a:latin typeface="Comic Sans MS" pitchFamily="66" charset="0"/>
              </a:rPr>
              <a:t>νεωτερικά </a:t>
            </a:r>
            <a:r>
              <a:rPr lang="el-GR" sz="2800" dirty="0">
                <a:solidFill>
                  <a:schemeClr val="tx1"/>
                </a:solidFill>
                <a:latin typeface="Comic Sans MS" pitchFamily="66" charset="0"/>
              </a:rPr>
              <a:t>λογοτεχνικά ρεύματα της Ευρώπης, όπως τον </a:t>
            </a:r>
            <a:r>
              <a:rPr lang="el-GR" sz="2800" dirty="0">
                <a:solidFill>
                  <a:srgbClr val="990000"/>
                </a:solidFill>
                <a:latin typeface="Comic Sans MS" pitchFamily="66" charset="0"/>
              </a:rPr>
              <a:t>εσωτερικό μονόλογο, τη ροή της συνείδησης</a:t>
            </a:r>
            <a:r>
              <a:rPr lang="el-GR" sz="2800" dirty="0">
                <a:solidFill>
                  <a:schemeClr val="tx1"/>
                </a:solidFill>
                <a:latin typeface="Comic Sans MS" pitchFamily="66" charset="0"/>
              </a:rPr>
              <a:t> κτλ.</a:t>
            </a:r>
          </a:p>
          <a:p>
            <a:endParaRPr lang="el-GR" sz="2400" dirty="0">
              <a:latin typeface="Comic Sans MS" pitchFamily="66" charset="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1560" y="0"/>
            <a:ext cx="8075240" cy="706090"/>
          </a:xfrm>
        </p:spPr>
        <p:txBody>
          <a:bodyPr/>
          <a:lstStyle/>
          <a:p>
            <a:r>
              <a:rPr lang="el-GR" sz="3600" b="1" dirty="0" smtClean="0">
                <a:solidFill>
                  <a:srgbClr val="7030A0"/>
                </a:solidFill>
                <a:latin typeface="Comic Sans MS" pitchFamily="66" charset="0"/>
              </a:rPr>
              <a:t>Πρόταση διδασκαλίας 16 κειμένων</a:t>
            </a:r>
            <a:endParaRPr lang="el-GR" sz="3600" b="1" dirty="0">
              <a:solidFill>
                <a:srgbClr val="7030A0"/>
              </a:solidFill>
              <a:latin typeface="Comic Sans MS" pitchFamily="66" charset="0"/>
            </a:endParaRPr>
          </a:p>
        </p:txBody>
      </p:sp>
      <p:sp>
        <p:nvSpPr>
          <p:cNvPr id="3" name="2 - Θέση περιεχομένου"/>
          <p:cNvSpPr>
            <a:spLocks noGrp="1"/>
          </p:cNvSpPr>
          <p:nvPr>
            <p:ph idx="1"/>
          </p:nvPr>
        </p:nvSpPr>
        <p:spPr>
          <a:xfrm>
            <a:off x="467544" y="908720"/>
            <a:ext cx="8496944" cy="5544615"/>
          </a:xfrm>
        </p:spPr>
        <p:txBody>
          <a:bodyPr/>
          <a:lstStyle/>
          <a:p>
            <a:pPr>
              <a:buNone/>
            </a:pPr>
            <a:r>
              <a:rPr lang="el-GR" b="1" dirty="0" smtClean="0">
                <a:latin typeface="Comic Sans MS" pitchFamily="66" charset="0"/>
              </a:rPr>
              <a:t>1. </a:t>
            </a:r>
            <a:r>
              <a:rPr lang="el-GR" sz="2800" b="1" dirty="0" err="1" smtClean="0">
                <a:latin typeface="Comic Sans MS" pitchFamily="66" charset="0"/>
              </a:rPr>
              <a:t>Α.Παπαδιαμάντης</a:t>
            </a:r>
            <a:r>
              <a:rPr lang="el-GR" sz="2800" dirty="0" err="1" smtClean="0">
                <a:latin typeface="Comic Sans MS" pitchFamily="66" charset="0"/>
              </a:rPr>
              <a:t>:</a:t>
            </a:r>
            <a:r>
              <a:rPr lang="el-GR" sz="2800" i="1" dirty="0" err="1" smtClean="0">
                <a:latin typeface="Comic Sans MS" pitchFamily="66" charset="0"/>
              </a:rPr>
              <a:t>Το</a:t>
            </a:r>
            <a:r>
              <a:rPr lang="el-GR" sz="2800" i="1" dirty="0" smtClean="0">
                <a:latin typeface="Comic Sans MS" pitchFamily="66" charset="0"/>
              </a:rPr>
              <a:t> μοιρολόγι της 	φώκιας</a:t>
            </a:r>
            <a:endParaRPr lang="el-GR" i="1" dirty="0" smtClean="0">
              <a:latin typeface="Comic Sans MS" pitchFamily="66" charset="0"/>
            </a:endParaRPr>
          </a:p>
          <a:p>
            <a:pPr>
              <a:buNone/>
            </a:pPr>
            <a:r>
              <a:rPr lang="el-GR" b="1" dirty="0" smtClean="0">
                <a:latin typeface="Comic Sans MS" pitchFamily="66" charset="0"/>
              </a:rPr>
              <a:t>2. Κ. Χατζόπουλος</a:t>
            </a:r>
            <a:r>
              <a:rPr lang="el-GR" dirty="0" smtClean="0">
                <a:latin typeface="Comic Sans MS" pitchFamily="66" charset="0"/>
              </a:rPr>
              <a:t>: </a:t>
            </a:r>
            <a:r>
              <a:rPr lang="el-GR" i="1" dirty="0" smtClean="0">
                <a:latin typeface="Comic Sans MS" pitchFamily="66" charset="0"/>
              </a:rPr>
              <a:t>Το σπίτι του δασκάλου</a:t>
            </a:r>
          </a:p>
          <a:p>
            <a:pPr>
              <a:buNone/>
            </a:pPr>
            <a:r>
              <a:rPr lang="el-GR" b="1" dirty="0" smtClean="0">
                <a:latin typeface="Comic Sans MS" pitchFamily="66" charset="0"/>
              </a:rPr>
              <a:t>3.</a:t>
            </a:r>
            <a:r>
              <a:rPr lang="el-GR" b="1" i="1" dirty="0" smtClean="0">
                <a:latin typeface="Comic Sans MS" pitchFamily="66" charset="0"/>
              </a:rPr>
              <a:t> </a:t>
            </a:r>
            <a:r>
              <a:rPr lang="el-GR" b="1" dirty="0" smtClean="0">
                <a:latin typeface="Comic Sans MS" pitchFamily="66" charset="0"/>
              </a:rPr>
              <a:t>Κ. Θεοτόκης</a:t>
            </a:r>
            <a:r>
              <a:rPr lang="el-GR" dirty="0" smtClean="0">
                <a:latin typeface="Comic Sans MS" pitchFamily="66" charset="0"/>
              </a:rPr>
              <a:t>: </a:t>
            </a:r>
            <a:r>
              <a:rPr lang="el-GR" i="1" dirty="0" smtClean="0">
                <a:latin typeface="Comic Sans MS" pitchFamily="66" charset="0"/>
              </a:rPr>
              <a:t>Κατάδικος</a:t>
            </a:r>
          </a:p>
          <a:p>
            <a:pPr>
              <a:buNone/>
            </a:pPr>
            <a:r>
              <a:rPr lang="el-GR" b="1" dirty="0" smtClean="0">
                <a:latin typeface="Comic Sans MS" pitchFamily="66" charset="0"/>
              </a:rPr>
              <a:t>4. Ν. Καζαντζάκης</a:t>
            </a:r>
            <a:r>
              <a:rPr lang="el-GR" dirty="0" smtClean="0">
                <a:latin typeface="Comic Sans MS" pitchFamily="66" charset="0"/>
              </a:rPr>
              <a:t>: </a:t>
            </a:r>
            <a:r>
              <a:rPr lang="el-GR" i="1" dirty="0" smtClean="0">
                <a:latin typeface="Comic Sans MS" pitchFamily="66" charset="0"/>
              </a:rPr>
              <a:t>Αλέξης Ζορμπάς</a:t>
            </a:r>
          </a:p>
          <a:p>
            <a:r>
              <a:rPr lang="el-GR" dirty="0" smtClean="0">
                <a:solidFill>
                  <a:srgbClr val="7030A0"/>
                </a:solidFill>
                <a:latin typeface="Comic Sans MS" pitchFamily="66" charset="0"/>
              </a:rPr>
              <a:t>**********************************</a:t>
            </a:r>
          </a:p>
          <a:p>
            <a:pPr>
              <a:buNone/>
            </a:pPr>
            <a:r>
              <a:rPr lang="el-GR" b="1" dirty="0" smtClean="0">
                <a:latin typeface="Comic Sans MS" pitchFamily="66" charset="0"/>
              </a:rPr>
              <a:t>5</a:t>
            </a:r>
            <a:r>
              <a:rPr lang="el-GR" dirty="0" smtClean="0">
                <a:latin typeface="Comic Sans MS" pitchFamily="66" charset="0"/>
              </a:rPr>
              <a:t>. </a:t>
            </a:r>
            <a:r>
              <a:rPr lang="el-GR" b="1" dirty="0" smtClean="0">
                <a:latin typeface="Comic Sans MS" pitchFamily="66" charset="0"/>
              </a:rPr>
              <a:t>Ν. </a:t>
            </a:r>
            <a:r>
              <a:rPr lang="el-GR" b="1" dirty="0" err="1" smtClean="0">
                <a:latin typeface="Comic Sans MS" pitchFamily="66" charset="0"/>
              </a:rPr>
              <a:t>Λαπαθιώτης</a:t>
            </a:r>
            <a:r>
              <a:rPr lang="el-GR" dirty="0" smtClean="0">
                <a:latin typeface="Comic Sans MS" pitchFamily="66" charset="0"/>
              </a:rPr>
              <a:t>: </a:t>
            </a:r>
            <a:r>
              <a:rPr lang="el-GR" i="1" dirty="0" smtClean="0">
                <a:latin typeface="Comic Sans MS" pitchFamily="66" charset="0"/>
              </a:rPr>
              <a:t>Νυχτερινό</a:t>
            </a:r>
          </a:p>
          <a:p>
            <a:pPr>
              <a:buNone/>
            </a:pPr>
            <a:r>
              <a:rPr lang="el-GR" b="1" dirty="0" smtClean="0">
                <a:latin typeface="Comic Sans MS" pitchFamily="66" charset="0"/>
              </a:rPr>
              <a:t>6. Κ.Γ. Καρυωτάκης</a:t>
            </a:r>
            <a:r>
              <a:rPr lang="el-GR" dirty="0" smtClean="0">
                <a:latin typeface="Comic Sans MS" pitchFamily="66" charset="0"/>
              </a:rPr>
              <a:t>: </a:t>
            </a:r>
            <a:r>
              <a:rPr lang="el-GR" i="1" dirty="0" smtClean="0">
                <a:latin typeface="Comic Sans MS" pitchFamily="66" charset="0"/>
              </a:rPr>
              <a:t>[Είμαστε κάτι...]</a:t>
            </a:r>
          </a:p>
          <a:p>
            <a:pPr>
              <a:buNone/>
            </a:pPr>
            <a:r>
              <a:rPr lang="el-GR" i="1" dirty="0" smtClean="0">
                <a:latin typeface="Comic Sans MS" pitchFamily="66" charset="0"/>
              </a:rPr>
              <a:t>		</a:t>
            </a:r>
            <a:r>
              <a:rPr lang="el-GR" i="1" dirty="0" smtClean="0">
                <a:solidFill>
                  <a:srgbClr val="7030A0"/>
                </a:solidFill>
                <a:latin typeface="Comic Sans MS" pitchFamily="66" charset="0"/>
              </a:rPr>
              <a:t>*********************************</a:t>
            </a:r>
          </a:p>
          <a:p>
            <a:pPr>
              <a:buNone/>
            </a:pPr>
            <a:endParaRPr lang="el-GR" i="1" dirty="0" smtClean="0">
              <a:latin typeface="Comic Sans MS" pitchFamily="66" charset="0"/>
            </a:endParaRPr>
          </a:p>
          <a:p>
            <a:endParaRPr lang="el-GR" i="1" dirty="0" smtClean="0">
              <a:latin typeface="Comic Sans MS" pitchFamily="66" charset="0"/>
            </a:endParaRPr>
          </a:p>
          <a:p>
            <a:endParaRPr lang="el-GR" i="1" dirty="0" smtClean="0">
              <a:latin typeface="Comic Sans MS" pitchFamily="66" charset="0"/>
            </a:endParaRPr>
          </a:p>
          <a:p>
            <a:pPr>
              <a:buNone/>
            </a:pPr>
            <a:r>
              <a:rPr lang="el-GR" dirty="0" smtClean="0">
                <a:latin typeface="Comic Sans MS" pitchFamily="66" charset="0"/>
              </a:rPr>
              <a:t>	</a:t>
            </a:r>
            <a:endParaRPr lang="el-GR" i="1" dirty="0" smtClean="0">
              <a:solidFill>
                <a:srgbClr val="7030A0"/>
              </a:solidFill>
              <a:latin typeface="Comic Sans MS" pitchFamily="66" charset="0"/>
            </a:endParaRPr>
          </a:p>
          <a:p>
            <a:endParaRPr lang="el-GR" dirty="0">
              <a:solidFill>
                <a:srgbClr val="7030A0"/>
              </a:solidFill>
            </a:endParaRPr>
          </a:p>
        </p:txBody>
      </p:sp>
      <p:cxnSp>
        <p:nvCxnSpPr>
          <p:cNvPr id="7" name="6 - Ευθύγραμμο βέλος σύνδεσης"/>
          <p:cNvCxnSpPr>
            <a:stCxn id="3" idx="1"/>
            <a:endCxn id="3" idx="3"/>
          </p:cNvCxnSpPr>
          <p:nvPr/>
        </p:nvCxnSpPr>
        <p:spPr>
          <a:xfrm>
            <a:off x="467544" y="3681028"/>
            <a:ext cx="849694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8 - Ευθύγραμμο βέλος σύνδεσης"/>
          <p:cNvCxnSpPr>
            <a:stCxn id="3" idx="1"/>
          </p:cNvCxnSpPr>
          <p:nvPr/>
        </p:nvCxnSpPr>
        <p:spPr>
          <a:xfrm flipV="1">
            <a:off x="467544" y="3501010"/>
            <a:ext cx="8280920" cy="1800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10 - Ευθύγραμμο βέλος σύνδεσης"/>
          <p:cNvCxnSpPr>
            <a:stCxn id="3" idx="1"/>
          </p:cNvCxnSpPr>
          <p:nvPr/>
        </p:nvCxnSpPr>
        <p:spPr>
          <a:xfrm flipV="1">
            <a:off x="467544" y="3645024"/>
            <a:ext cx="3888432" cy="360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12 - Ευθύγραμμο βέλος σύνδεσης"/>
          <p:cNvCxnSpPr/>
          <p:nvPr/>
        </p:nvCxnSpPr>
        <p:spPr>
          <a:xfrm>
            <a:off x="5687616" y="3501008"/>
            <a:ext cx="3456384"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755576" y="0"/>
            <a:ext cx="8388424" cy="6858000"/>
          </a:xfrm>
        </p:spPr>
        <p:txBody>
          <a:bodyPr/>
          <a:lstStyle/>
          <a:p>
            <a:pPr marL="514350" indent="-514350">
              <a:buNone/>
            </a:pPr>
            <a:r>
              <a:rPr lang="el-GR" b="1" dirty="0" smtClean="0">
                <a:latin typeface="Comic Sans MS" pitchFamily="66" charset="0"/>
              </a:rPr>
              <a:t>8. Γ. Σεφέρης</a:t>
            </a:r>
            <a:r>
              <a:rPr lang="el-GR" dirty="0" smtClean="0">
                <a:latin typeface="Comic Sans MS" pitchFamily="66" charset="0"/>
              </a:rPr>
              <a:t>: </a:t>
            </a:r>
            <a:r>
              <a:rPr lang="el-GR" i="1" dirty="0" smtClean="0">
                <a:latin typeface="Comic Sans MS" pitchFamily="66" charset="0"/>
              </a:rPr>
              <a:t>Επί Ασπαλάθων…</a:t>
            </a:r>
          </a:p>
          <a:p>
            <a:pPr marL="514350" indent="-514350">
              <a:buNone/>
            </a:pPr>
            <a:r>
              <a:rPr lang="el-GR" b="1" dirty="0" smtClean="0">
                <a:latin typeface="Comic Sans MS" pitchFamily="66" charset="0"/>
              </a:rPr>
              <a:t>9.</a:t>
            </a:r>
            <a:r>
              <a:rPr lang="el-GR" i="1" dirty="0" smtClean="0">
                <a:latin typeface="Comic Sans MS" pitchFamily="66" charset="0"/>
              </a:rPr>
              <a:t> </a:t>
            </a:r>
            <a:r>
              <a:rPr lang="el-GR" b="1" dirty="0" smtClean="0">
                <a:latin typeface="Comic Sans MS" pitchFamily="66" charset="0"/>
              </a:rPr>
              <a:t>Γ. Σεφέρης</a:t>
            </a:r>
            <a:r>
              <a:rPr lang="el-GR" dirty="0" smtClean="0">
                <a:latin typeface="Comic Sans MS" pitchFamily="66" charset="0"/>
              </a:rPr>
              <a:t>: </a:t>
            </a:r>
            <a:r>
              <a:rPr lang="el-GR" i="1" dirty="0" smtClean="0">
                <a:latin typeface="Comic Sans MS" pitchFamily="66" charset="0"/>
              </a:rPr>
              <a:t>Ο βασιλιάς της Ασίνης</a:t>
            </a:r>
          </a:p>
          <a:p>
            <a:pPr>
              <a:buNone/>
            </a:pPr>
            <a:r>
              <a:rPr lang="el-GR" b="1" dirty="0" smtClean="0">
                <a:latin typeface="Comic Sans MS" pitchFamily="66" charset="0"/>
              </a:rPr>
              <a:t>10. Γ . Ρίτσος</a:t>
            </a:r>
            <a:r>
              <a:rPr lang="el-GR" dirty="0" smtClean="0">
                <a:latin typeface="Comic Sans MS" pitchFamily="66" charset="0"/>
              </a:rPr>
              <a:t>: </a:t>
            </a:r>
            <a:r>
              <a:rPr lang="el-GR" i="1" dirty="0" smtClean="0">
                <a:latin typeface="Comic Sans MS" pitchFamily="66" charset="0"/>
              </a:rPr>
              <a:t>Ρωμιοσύνη</a:t>
            </a:r>
          </a:p>
          <a:p>
            <a:pPr>
              <a:buNone/>
            </a:pPr>
            <a:r>
              <a:rPr lang="el-GR" b="1" dirty="0" smtClean="0">
                <a:latin typeface="Comic Sans MS" pitchFamily="66" charset="0"/>
              </a:rPr>
              <a:t>11. Οδ. Ελύτης: </a:t>
            </a:r>
            <a:r>
              <a:rPr lang="el-GR" i="1" dirty="0" smtClean="0">
                <a:latin typeface="Comic Sans MS" pitchFamily="66" charset="0"/>
              </a:rPr>
              <a:t>Η Μαρίνα των βράχων</a:t>
            </a:r>
          </a:p>
          <a:p>
            <a:pPr>
              <a:buNone/>
            </a:pPr>
            <a:r>
              <a:rPr lang="el-GR" b="1" dirty="0" smtClean="0">
                <a:solidFill>
                  <a:srgbClr val="7030A0"/>
                </a:solidFill>
                <a:latin typeface="Comic Sans MS" pitchFamily="66" charset="0"/>
              </a:rPr>
              <a:t>************************************</a:t>
            </a:r>
          </a:p>
          <a:p>
            <a:pPr>
              <a:buNone/>
            </a:pPr>
            <a:r>
              <a:rPr lang="el-GR" b="1" dirty="0" smtClean="0">
                <a:latin typeface="Comic Sans MS" pitchFamily="66" charset="0"/>
              </a:rPr>
              <a:t>12. Στρ. Μυριβήλης</a:t>
            </a:r>
            <a:r>
              <a:rPr lang="el-GR" dirty="0" smtClean="0">
                <a:latin typeface="Comic Sans MS" pitchFamily="66" charset="0"/>
              </a:rPr>
              <a:t>: </a:t>
            </a:r>
            <a:r>
              <a:rPr lang="el-GR" i="1" dirty="0" smtClean="0">
                <a:latin typeface="Comic Sans MS" pitchFamily="66" charset="0"/>
              </a:rPr>
              <a:t>Η μυστική παπαρούνα</a:t>
            </a:r>
          </a:p>
          <a:p>
            <a:pPr>
              <a:buNone/>
            </a:pPr>
            <a:r>
              <a:rPr lang="el-GR" b="1" dirty="0" smtClean="0">
                <a:latin typeface="Comic Sans MS" pitchFamily="66" charset="0"/>
              </a:rPr>
              <a:t>13. Α. Τερζάκης: </a:t>
            </a:r>
            <a:r>
              <a:rPr lang="el-GR" i="1" dirty="0" smtClean="0">
                <a:latin typeface="Comic Sans MS" pitchFamily="66" charset="0"/>
              </a:rPr>
              <a:t>Απρίλης</a:t>
            </a:r>
          </a:p>
          <a:p>
            <a:pPr>
              <a:buNone/>
            </a:pPr>
            <a:r>
              <a:rPr lang="el-GR" b="1" dirty="0" smtClean="0">
                <a:latin typeface="Comic Sans MS" pitchFamily="66" charset="0"/>
              </a:rPr>
              <a:t>14. Μ. </a:t>
            </a:r>
            <a:r>
              <a:rPr lang="el-GR" b="1" dirty="0" err="1" smtClean="0">
                <a:latin typeface="Comic Sans MS" pitchFamily="66" charset="0"/>
              </a:rPr>
              <a:t>Καραγάτσης</a:t>
            </a:r>
            <a:r>
              <a:rPr lang="el-GR" dirty="0" smtClean="0">
                <a:latin typeface="Comic Sans MS" pitchFamily="66" charset="0"/>
              </a:rPr>
              <a:t>: </a:t>
            </a:r>
            <a:r>
              <a:rPr lang="el-GR" i="1" dirty="0" err="1" smtClean="0">
                <a:latin typeface="Comic Sans MS" pitchFamily="66" charset="0"/>
              </a:rPr>
              <a:t>Γιούγκερμαν</a:t>
            </a:r>
            <a:endParaRPr lang="el-GR" b="1" dirty="0" smtClean="0">
              <a:latin typeface="Comic Sans MS" pitchFamily="66" charset="0"/>
            </a:endParaRPr>
          </a:p>
          <a:p>
            <a:pPr>
              <a:buNone/>
            </a:pPr>
            <a:r>
              <a:rPr lang="el-GR" b="1" dirty="0" smtClean="0">
                <a:latin typeface="Comic Sans MS" pitchFamily="66" charset="0"/>
              </a:rPr>
              <a:t>15. </a:t>
            </a:r>
            <a:r>
              <a:rPr lang="el-GR" sz="2800" b="1" dirty="0" smtClean="0">
                <a:latin typeface="Comic Sans MS" pitchFamily="66" charset="0"/>
              </a:rPr>
              <a:t>Ι.Μ. Παναγιωτόπουλος</a:t>
            </a:r>
            <a:r>
              <a:rPr lang="el-GR" sz="2800" i="1" dirty="0" smtClean="0">
                <a:latin typeface="Comic Sans MS" pitchFamily="66" charset="0"/>
              </a:rPr>
              <a:t>, Ένα άλλο </a:t>
            </a:r>
            <a:r>
              <a:rPr lang="el-GR" sz="2800" i="1" dirty="0" err="1" smtClean="0">
                <a:latin typeface="Comic Sans MS" pitchFamily="66" charset="0"/>
              </a:rPr>
              <a:t>π.Χ.</a:t>
            </a:r>
            <a:r>
              <a:rPr lang="el-GR" sz="2800" i="1" dirty="0" smtClean="0">
                <a:latin typeface="Comic Sans MS" pitchFamily="66" charset="0"/>
              </a:rPr>
              <a:t> 	</a:t>
            </a:r>
            <a:r>
              <a:rPr lang="el-GR" sz="2800" i="1" smtClean="0">
                <a:latin typeface="Comic Sans MS" pitchFamily="66" charset="0"/>
              </a:rPr>
              <a:t>ή 	μ.Χ</a:t>
            </a:r>
            <a:r>
              <a:rPr lang="el-GR" sz="2800" i="1" dirty="0" smtClean="0">
                <a:latin typeface="Comic Sans MS" pitchFamily="66" charset="0"/>
              </a:rPr>
              <a:t>.</a:t>
            </a:r>
          </a:p>
          <a:p>
            <a:pPr>
              <a:buNone/>
            </a:pPr>
            <a:r>
              <a:rPr lang="el-GR" b="1" dirty="0" smtClean="0">
                <a:latin typeface="Comic Sans MS" pitchFamily="66" charset="0"/>
              </a:rPr>
              <a:t>16.Φ. Ντοστογιέφσκι</a:t>
            </a:r>
            <a:r>
              <a:rPr lang="el-GR" dirty="0" smtClean="0">
                <a:latin typeface="Comic Sans MS" pitchFamily="66" charset="0"/>
              </a:rPr>
              <a:t>, </a:t>
            </a:r>
            <a:r>
              <a:rPr lang="el-GR" sz="2800" dirty="0" smtClean="0">
                <a:latin typeface="Comic Sans MS" pitchFamily="66" charset="0"/>
              </a:rPr>
              <a:t>Οι α</a:t>
            </a:r>
            <a:r>
              <a:rPr lang="el-GR" sz="2800" i="1" dirty="0" smtClean="0">
                <a:latin typeface="Comic Sans MS" pitchFamily="66" charset="0"/>
              </a:rPr>
              <a:t>δελφοί </a:t>
            </a:r>
            <a:r>
              <a:rPr lang="el-GR" sz="2800" i="1" dirty="0" err="1" smtClean="0">
                <a:latin typeface="Comic Sans MS" pitchFamily="66" charset="0"/>
              </a:rPr>
              <a:t>Καραμάζοφ</a:t>
            </a:r>
            <a:endParaRPr lang="el-GR" dirty="0" smtClean="0">
              <a:latin typeface="Comic Sans MS" pitchFamily="66" charset="0"/>
            </a:endParaRPr>
          </a:p>
          <a:p>
            <a:pPr>
              <a:buNone/>
            </a:pPr>
            <a:endParaRPr lang="el-GR" i="1" dirty="0" smtClean="0">
              <a:latin typeface="Comic Sans MS" pitchFamily="66" charset="0"/>
            </a:endParaRPr>
          </a:p>
          <a:p>
            <a:endParaRPr lang="el-GR" dirty="0" smtClean="0"/>
          </a:p>
          <a:p>
            <a:pPr>
              <a:buNone/>
            </a:pPr>
            <a:endParaRPr lang="el-GR" i="1" dirty="0" smtClean="0">
              <a:latin typeface="Comic Sans MS" pitchFamily="66" charset="0"/>
            </a:endParaRPr>
          </a:p>
          <a:p>
            <a:pPr>
              <a:buNone/>
            </a:pPr>
            <a:endParaRPr lang="el-GR" i="1" dirty="0" smtClean="0">
              <a:latin typeface="Comic Sans MS" pitchFamily="66" charset="0"/>
            </a:endParaRPr>
          </a:p>
          <a:p>
            <a:pPr>
              <a:buNone/>
            </a:pPr>
            <a:endParaRPr lang="el-GR" dirty="0">
              <a:latin typeface="Comic Sans MS" pitchFamily="66"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4.jpg"/>
          <p:cNvPicPr>
            <a:picLocks noChangeAspect="1"/>
          </p:cNvPicPr>
          <p:nvPr/>
        </p:nvPicPr>
        <p:blipFill>
          <a:blip r:embed="rId2" cstate="print"/>
          <a:stretch>
            <a:fillRect/>
          </a:stretch>
        </p:blipFill>
        <p:spPr>
          <a:xfrm>
            <a:off x="2051720" y="0"/>
            <a:ext cx="5616624" cy="5846395"/>
          </a:xfrm>
          <a:prstGeom prst="rect">
            <a:avLst/>
          </a:prstGeom>
        </p:spPr>
      </p:pic>
      <p:sp>
        <p:nvSpPr>
          <p:cNvPr id="5" name="4 - Τίτλος"/>
          <p:cNvSpPr>
            <a:spLocks noGrp="1"/>
          </p:cNvSpPr>
          <p:nvPr>
            <p:ph type="title"/>
          </p:nvPr>
        </p:nvSpPr>
        <p:spPr>
          <a:xfrm>
            <a:off x="2339752" y="5589240"/>
            <a:ext cx="5760640" cy="998984"/>
          </a:xfrm>
        </p:spPr>
        <p:txBody>
          <a:bodyPr/>
          <a:lstStyle/>
          <a:p>
            <a:r>
              <a:rPr lang="el-GR" dirty="0" smtClean="0">
                <a:solidFill>
                  <a:srgbClr val="7030A0"/>
                </a:solidFill>
                <a:latin typeface="Comic Sans MS" pitchFamily="66" charset="0"/>
              </a:rPr>
              <a:t>Ευχαριστώ!</a:t>
            </a:r>
            <a:endParaRPr lang="el-GR" dirty="0">
              <a:solidFill>
                <a:srgbClr val="7030A0"/>
              </a:solidFill>
              <a:latin typeface="Comic Sans MS" pitchFamily="66"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ctrTitle"/>
          </p:nvPr>
        </p:nvSpPr>
        <p:spPr/>
        <p:txBody>
          <a:bodyPr/>
          <a:lstStyle/>
          <a:p>
            <a:endParaRPr lang="el-GR"/>
          </a:p>
        </p:txBody>
      </p:sp>
      <p:sp>
        <p:nvSpPr>
          <p:cNvPr id="4" name="3 - Υπότιτλος"/>
          <p:cNvSpPr>
            <a:spLocks noGrp="1"/>
          </p:cNvSpPr>
          <p:nvPr>
            <p:ph type="subTitle" idx="1"/>
          </p:nvPr>
        </p:nvSpPr>
        <p:spPr>
          <a:xfrm>
            <a:off x="1475656" y="4293096"/>
            <a:ext cx="6296744" cy="1345704"/>
          </a:xfrm>
        </p:spPr>
        <p:txBody>
          <a:bodyPr/>
          <a:lstStyle/>
          <a:p>
            <a:r>
              <a:rPr lang="el-GR" dirty="0" smtClean="0">
                <a:latin typeface="Trebuchet MS" pitchFamily="34" charset="0"/>
              </a:rPr>
              <a:t>ΠΕΖΟΓΡΑΦΙΑ</a:t>
            </a:r>
          </a:p>
          <a:p>
            <a:endParaRPr lang="el-GR" sz="2000" dirty="0" smtClean="0"/>
          </a:p>
          <a:p>
            <a:r>
              <a:rPr lang="el-GR" sz="2000" b="1" dirty="0" smtClean="0">
                <a:solidFill>
                  <a:schemeClr val="accent2"/>
                </a:solidFill>
                <a:latin typeface="Trebuchet MS" pitchFamily="34" charset="0"/>
              </a:rPr>
              <a:t>Ρεαλισμός    </a:t>
            </a:r>
            <a:r>
              <a:rPr lang="el-GR" sz="2000" b="1" dirty="0" smtClean="0">
                <a:latin typeface="Trebuchet MS" pitchFamily="34" charset="0"/>
              </a:rPr>
              <a:t>            </a:t>
            </a:r>
            <a:r>
              <a:rPr lang="el-GR" sz="2000" b="1" dirty="0" smtClean="0">
                <a:solidFill>
                  <a:srgbClr val="FF0000"/>
                </a:solidFill>
                <a:latin typeface="Trebuchet MS" pitchFamily="34" charset="0"/>
              </a:rPr>
              <a:t>Νατουραλισμός </a:t>
            </a:r>
          </a:p>
        </p:txBody>
      </p:sp>
      <p:pic>
        <p:nvPicPr>
          <p:cNvPr id="5" name="4 - Θέση περιεχομένου" descr="ΠΟΙΗΤΙΚΑ_ΡΕΥΜΑΤΑ.png"/>
          <p:cNvPicPr>
            <a:picLocks noGrp="1" noChangeAspect="1"/>
          </p:cNvPicPr>
          <p:nvPr>
            <p:ph idx="4294967295"/>
          </p:nvPr>
        </p:nvPicPr>
        <p:blipFill>
          <a:blip r:embed="rId2" cstate="print"/>
          <a:stretch>
            <a:fillRect/>
          </a:stretch>
        </p:blipFill>
        <p:spPr>
          <a:xfrm>
            <a:off x="0" y="692696"/>
            <a:ext cx="8820150" cy="3362325"/>
          </a:xfrm>
        </p:spPr>
      </p:pic>
      <p:cxnSp>
        <p:nvCxnSpPr>
          <p:cNvPr id="7" name="6 - Ευθύγραμμο βέλος σύνδεσης"/>
          <p:cNvCxnSpPr/>
          <p:nvPr/>
        </p:nvCxnSpPr>
        <p:spPr>
          <a:xfrm flipH="1">
            <a:off x="2987824" y="4869160"/>
            <a:ext cx="720080"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8 - Ευθύγραμμο βέλος σύνδεσης"/>
          <p:cNvCxnSpPr/>
          <p:nvPr/>
        </p:nvCxnSpPr>
        <p:spPr>
          <a:xfrm>
            <a:off x="5508104" y="4941168"/>
            <a:ext cx="864096"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6103</TotalTime>
  <Words>3103</Words>
  <Application>Microsoft Office PowerPoint</Application>
  <PresentationFormat>Προβολή στην οθόνη (4:3)</PresentationFormat>
  <Paragraphs>274</Paragraphs>
  <Slides>88</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88</vt:i4>
      </vt:variant>
    </vt:vector>
  </HeadingPairs>
  <TitlesOfParts>
    <vt:vector size="89" baseType="lpstr">
      <vt:lpstr>Diseño predeterminado</vt:lpstr>
      <vt:lpstr>ΚΝΛ. Β΄ ΛΥΚΕΙΟΥ: Μια περιδιάβαση στα Λογοτεχνικά ρεύματα και την Ιστορία της Λογοτεχνίας</vt:lpstr>
      <vt:lpstr>Οδηγίες ΚΝΛ Β΄ Λυκείου</vt:lpstr>
      <vt:lpstr>Διαφάνεια 3</vt:lpstr>
      <vt:lpstr>Διαφάνεια 4</vt:lpstr>
      <vt:lpstr>Διαφάνεια 5</vt:lpstr>
      <vt:lpstr>Ενότητες </vt:lpstr>
      <vt:lpstr>Διαφάνεια 7</vt:lpstr>
      <vt:lpstr>Γραμματολογία Α΄ Λυκείου</vt:lpstr>
      <vt:lpstr>Διαφάνεια 9</vt:lpstr>
      <vt:lpstr>Χρονογραμμή Ν.Ε. Λογοτεχνίας http://www.tiki-toki.com/timeline/entry/90157/-/#vars!date=2172-02-20_21:15:27!</vt:lpstr>
      <vt:lpstr>Χρονογραμμή Ν.Ε. Λογοτεχνίας </vt:lpstr>
      <vt:lpstr>Τα ποιητικά ρεύματα ως και το 1880 ΡΟΜΑΝΤΙΣΜΟΣ</vt:lpstr>
      <vt:lpstr>Κύρια γνωρίσματα (συνοπτικά)</vt:lpstr>
      <vt:lpstr>Διαφάνεια 14</vt:lpstr>
      <vt:lpstr> Παρνασσισμός</vt:lpstr>
      <vt:lpstr>Η πεζογραφία από το 1880 ως το 1920 ΚΝΛ Β΄Λυκείου </vt:lpstr>
      <vt:lpstr>Δίνουμε έμφαση:</vt:lpstr>
      <vt:lpstr>Η Ελλάδα από το 1880 ως το 1900 Η πολιτική και οικονομική ζωή</vt:lpstr>
      <vt:lpstr>Διαφάνεια 19</vt:lpstr>
      <vt:lpstr>Η πνευματική ζωή</vt:lpstr>
      <vt:lpstr>Μέσα σε αυτό το ιστορικό πλαίσιο:</vt:lpstr>
      <vt:lpstr>Τι ονομάζουμε ηθογραφία; </vt:lpstr>
      <vt:lpstr>Διαφάνεια 23</vt:lpstr>
      <vt:lpstr>Αλλά και…</vt:lpstr>
      <vt:lpstr> Η πεζογραφία της Γενιάς του 1880 Πώς γεννήθηκε η ηθογραφία; </vt:lpstr>
      <vt:lpstr>Διαφάνεια 26</vt:lpstr>
      <vt:lpstr>Η σημασία της ηθογραφίας</vt:lpstr>
      <vt:lpstr>Το διήγημα</vt:lpstr>
      <vt:lpstr>Τα ηθογραφικά διηγήματα </vt:lpstr>
      <vt:lpstr>Οι πρωτεργάτες</vt:lpstr>
      <vt:lpstr>Την πραγματική όμως ώθηση έδωσαν το 1883:  </vt:lpstr>
      <vt:lpstr>Ποιοι ανταποκρίθηκαν ση συγγραφή ηθογραφικού διηγήματος</vt:lpstr>
      <vt:lpstr>Τα ευρωπαϊκά λογοτεχνικά ρεύματα</vt:lpstr>
      <vt:lpstr>Ο Ρεαλισμός</vt:lpstr>
      <vt:lpstr>Διαφάνεια 35</vt:lpstr>
      <vt:lpstr>Διαφάνεια 36</vt:lpstr>
      <vt:lpstr>Διαφάνεια 37</vt:lpstr>
      <vt:lpstr>Ο Νατουραλισμός</vt:lpstr>
      <vt:lpstr>Διαφάνεια 39</vt:lpstr>
      <vt:lpstr>Διαφάνεια 40</vt:lpstr>
      <vt:lpstr>Διαφάνεια 41</vt:lpstr>
      <vt:lpstr>Ο ελληνικός ρεαλισμός και νατουραλισμός</vt:lpstr>
      <vt:lpstr>Διαφάνεια 43</vt:lpstr>
      <vt:lpstr>Η Λογοτεχνία  του Μεσοπολέμου </vt:lpstr>
      <vt:lpstr>Η ιστορική περίοδος</vt:lpstr>
      <vt:lpstr>Η Λογοτεχνία του Μεσοπολέμου Η νεότερη ποίηση</vt:lpstr>
      <vt:lpstr>Η ποιητική γενιά του 1920</vt:lpstr>
      <vt:lpstr>Διαφάνεια 48</vt:lpstr>
      <vt:lpstr>Διαφάνεια 49</vt:lpstr>
      <vt:lpstr>Ο Κώστας Καρυωτάκης</vt:lpstr>
      <vt:lpstr>Διαφάνεια 51</vt:lpstr>
      <vt:lpstr>Άλλοι ποιητές της γενιάς του 1920</vt:lpstr>
      <vt:lpstr>Διαφάνεια 53</vt:lpstr>
      <vt:lpstr>Τα ποιητικά ρεύματα της γενιάς του 1920 Ο Συμβολισμός ή Νεορομαντισμός</vt:lpstr>
      <vt:lpstr> Τα βασικά γνωρίσματα του Συμβολισμού </vt:lpstr>
      <vt:lpstr>Ο Νεοσυμβολισμός</vt:lpstr>
      <vt:lpstr>Τα γνωρίσματα του Νεοσυμβολισμού</vt:lpstr>
      <vt:lpstr>Ο «Καρυωτακισμός»</vt:lpstr>
      <vt:lpstr>Οι πεζογράφοι της γενιάς του 1920 διακρίνονται σε:</vt:lpstr>
      <vt:lpstr>Διαφάνεια 60</vt:lpstr>
      <vt:lpstr>Διαφάνεια 61</vt:lpstr>
      <vt:lpstr>Διαφάνεια 62</vt:lpstr>
      <vt:lpstr>Η Γενιά του 1930</vt:lpstr>
      <vt:lpstr>Η εποχή και η ανατροπή των αξιών</vt:lpstr>
      <vt:lpstr>Ο υπερρεαλισμός </vt:lpstr>
      <vt:lpstr>Διαφάνεια 66</vt:lpstr>
      <vt:lpstr>Διαφάνεια 67</vt:lpstr>
      <vt:lpstr>Τα βασικά γνωρίσματα του υπερρεαλισμού </vt:lpstr>
      <vt:lpstr>Διαφάνεια 69</vt:lpstr>
      <vt:lpstr>Η αυτόματη γραφή</vt:lpstr>
      <vt:lpstr>Διαφάνεια 71</vt:lpstr>
      <vt:lpstr>Ο Μοντερνισμός</vt:lpstr>
      <vt:lpstr>Διαφάνεια 73</vt:lpstr>
      <vt:lpstr>Ο Μοντερνισμός στην ποίηση</vt:lpstr>
      <vt:lpstr>Τα κυριότερα γνωρίσματα του ποιητικού Μοντερνισμού</vt:lpstr>
      <vt:lpstr>Διαφάνεια 76</vt:lpstr>
      <vt:lpstr>Διαφάνεια 77</vt:lpstr>
      <vt:lpstr>Διαφάνεια 78</vt:lpstr>
      <vt:lpstr>Η Πεζογραφία του Μεσοπόλεμου (Γενιά του 1930) </vt:lpstr>
      <vt:lpstr> Το μυθιστόρημα </vt:lpstr>
      <vt:lpstr>Διαφάνεια 81</vt:lpstr>
      <vt:lpstr>Διαφάνεια 82</vt:lpstr>
      <vt:lpstr>Διαφάνεια 83</vt:lpstr>
      <vt:lpstr>Διαφάνεια 84</vt:lpstr>
      <vt:lpstr>Διαφάνεια 85</vt:lpstr>
      <vt:lpstr>Πρόταση διδασκαλίας 16 κειμένων</vt:lpstr>
      <vt:lpstr>Διαφάνεια 87</vt:lpstr>
      <vt:lpstr>Ευχαριστώ!</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AGATHI</cp:lastModifiedBy>
  <cp:revision>915</cp:revision>
  <dcterms:created xsi:type="dcterms:W3CDTF">2010-05-23T14:28:12Z</dcterms:created>
  <dcterms:modified xsi:type="dcterms:W3CDTF">2014-11-08T06:21:50Z</dcterms:modified>
</cp:coreProperties>
</file>