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5"/>
  </p:notesMasterIdLst>
  <p:sldIdLst>
    <p:sldId id="482" r:id="rId2"/>
    <p:sldId id="483" r:id="rId3"/>
    <p:sldId id="513" r:id="rId4"/>
    <p:sldId id="538" r:id="rId5"/>
    <p:sldId id="539" r:id="rId6"/>
    <p:sldId id="540" r:id="rId7"/>
    <p:sldId id="541" r:id="rId8"/>
    <p:sldId id="517" r:id="rId9"/>
    <p:sldId id="518" r:id="rId10"/>
    <p:sldId id="521" r:id="rId11"/>
    <p:sldId id="536" r:id="rId12"/>
    <p:sldId id="532" r:id="rId13"/>
    <p:sldId id="522" r:id="rId14"/>
    <p:sldId id="523" r:id="rId15"/>
    <p:sldId id="524" r:id="rId16"/>
    <p:sldId id="525" r:id="rId17"/>
    <p:sldId id="526" r:id="rId18"/>
    <p:sldId id="527" r:id="rId19"/>
    <p:sldId id="528" r:id="rId20"/>
    <p:sldId id="529" r:id="rId21"/>
    <p:sldId id="530" r:id="rId22"/>
    <p:sldId id="531" r:id="rId23"/>
    <p:sldId id="490" r:id="rId24"/>
    <p:sldId id="533" r:id="rId25"/>
    <p:sldId id="534" r:id="rId26"/>
    <p:sldId id="542" r:id="rId27"/>
    <p:sldId id="425" r:id="rId28"/>
    <p:sldId id="469" r:id="rId29"/>
    <p:sldId id="341" r:id="rId30"/>
    <p:sldId id="467" r:id="rId31"/>
    <p:sldId id="433" r:id="rId32"/>
    <p:sldId id="474" r:id="rId33"/>
    <p:sldId id="475" r:id="rId34"/>
    <p:sldId id="435" r:id="rId35"/>
    <p:sldId id="438" r:id="rId36"/>
    <p:sldId id="462" r:id="rId37"/>
    <p:sldId id="436" r:id="rId38"/>
    <p:sldId id="439" r:id="rId39"/>
    <p:sldId id="465" r:id="rId40"/>
    <p:sldId id="468" r:id="rId41"/>
    <p:sldId id="543" r:id="rId42"/>
    <p:sldId id="544" r:id="rId43"/>
    <p:sldId id="473" r:id="rId44"/>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A52"/>
    <a:srgbClr val="2B6571"/>
    <a:srgbClr val="A0B246"/>
    <a:srgbClr val="FFEEBD"/>
    <a:srgbClr val="D86C00"/>
    <a:srgbClr val="F0EA00"/>
    <a:srgbClr val="D5D000"/>
    <a:srgbClr val="5886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2" autoAdjust="0"/>
    <p:restoredTop sz="93128" autoAdjust="0"/>
  </p:normalViewPr>
  <p:slideViewPr>
    <p:cSldViewPr>
      <p:cViewPr varScale="1">
        <p:scale>
          <a:sx n="105" d="100"/>
          <a:sy n="105" d="100"/>
        </p:scale>
        <p:origin x="9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89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l-GR" altLang="el-GR"/>
          </a:p>
        </p:txBody>
      </p:sp>
      <p:sp>
        <p:nvSpPr>
          <p:cNvPr id="4689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l-GR" altLang="el-GR"/>
          </a:p>
        </p:txBody>
      </p:sp>
      <p:sp>
        <p:nvSpPr>
          <p:cNvPr id="46899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6899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4689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l-GR" altLang="el-GR"/>
          </a:p>
        </p:txBody>
      </p:sp>
      <p:sp>
        <p:nvSpPr>
          <p:cNvPr id="4689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BE833C4-FF56-4CFE-BD75-56837E550238}" type="slidenum">
              <a:rPr lang="el-GR" altLang="el-GR"/>
              <a:pPr/>
              <a:t>‹#›</a:t>
            </a:fld>
            <a:endParaRPr lang="el-GR" altLang="el-GR"/>
          </a:p>
        </p:txBody>
      </p:sp>
    </p:spTree>
    <p:extLst>
      <p:ext uri="{BB962C8B-B14F-4D97-AF65-F5344CB8AC3E}">
        <p14:creationId xmlns:p14="http://schemas.microsoft.com/office/powerpoint/2010/main" val="293462734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1618" name="Rectangle 2"/>
          <p:cNvSpPr>
            <a:spLocks noGrp="1" noChangeArrowheads="1"/>
          </p:cNvSpPr>
          <p:nvPr>
            <p:ph type="ctrTitle"/>
          </p:nvPr>
        </p:nvSpPr>
        <p:spPr>
          <a:xfrm>
            <a:off x="914400" y="1524000"/>
            <a:ext cx="7623175" cy="1752600"/>
          </a:xfrm>
        </p:spPr>
        <p:txBody>
          <a:bodyPr/>
          <a:lstStyle>
            <a:lvl1pPr>
              <a:defRPr sz="5000"/>
            </a:lvl1pPr>
          </a:lstStyle>
          <a:p>
            <a:pPr lvl="0"/>
            <a:r>
              <a:rPr lang="el-GR" altLang="en-US" noProof="0" smtClean="0"/>
              <a:t>Κάντε κλικ για να επεξεργαστείτε τον τίτλο</a:t>
            </a:r>
          </a:p>
        </p:txBody>
      </p:sp>
      <p:sp>
        <p:nvSpPr>
          <p:cNvPr id="111619" name="Rectangle 3"/>
          <p:cNvSpPr>
            <a:spLocks noGrp="1" noChangeArrowheads="1"/>
          </p:cNvSpPr>
          <p:nvPr>
            <p:ph type="subTitle" idx="1"/>
          </p:nvPr>
        </p:nvSpPr>
        <p:spPr>
          <a:xfrm>
            <a:off x="1981200" y="3962400"/>
            <a:ext cx="6553200" cy="1752600"/>
          </a:xfrm>
        </p:spPr>
        <p:txBody>
          <a:bodyPr/>
          <a:lstStyle>
            <a:lvl1pPr marL="0" indent="0">
              <a:buFont typeface="Wingdings" panose="05000000000000000000" pitchFamily="2" charset="2"/>
              <a:buNone/>
              <a:defRPr sz="2800"/>
            </a:lvl1pPr>
          </a:lstStyle>
          <a:p>
            <a:pPr lvl="0"/>
            <a:r>
              <a:rPr lang="el-GR" altLang="en-US" noProof="0" smtClean="0"/>
              <a:t>Κάντε κλικ για να επεξεργαστείτε τον υπότιτλο του υποδείγματος</a:t>
            </a:r>
          </a:p>
        </p:txBody>
      </p:sp>
      <p:sp>
        <p:nvSpPr>
          <p:cNvPr id="111620" name="Rectangle 4"/>
          <p:cNvSpPr>
            <a:spLocks noGrp="1" noChangeArrowheads="1"/>
          </p:cNvSpPr>
          <p:nvPr>
            <p:ph type="dt" sz="half" idx="2"/>
          </p:nvPr>
        </p:nvSpPr>
        <p:spPr/>
        <p:txBody>
          <a:bodyPr/>
          <a:lstStyle>
            <a:lvl1pPr>
              <a:defRPr/>
            </a:lvl1pPr>
          </a:lstStyle>
          <a:p>
            <a:endParaRPr lang="el-GR" altLang="en-US"/>
          </a:p>
        </p:txBody>
      </p:sp>
      <p:sp>
        <p:nvSpPr>
          <p:cNvPr id="111621" name="Rectangle 5"/>
          <p:cNvSpPr>
            <a:spLocks noGrp="1" noChangeArrowheads="1"/>
          </p:cNvSpPr>
          <p:nvPr>
            <p:ph type="ftr" sz="quarter" idx="3"/>
          </p:nvPr>
        </p:nvSpPr>
        <p:spPr>
          <a:xfrm>
            <a:off x="3124200" y="6243638"/>
            <a:ext cx="2895600" cy="457200"/>
          </a:xfrm>
        </p:spPr>
        <p:txBody>
          <a:bodyPr/>
          <a:lstStyle>
            <a:lvl1pPr>
              <a:defRPr/>
            </a:lvl1pPr>
          </a:lstStyle>
          <a:p>
            <a:endParaRPr lang="el-GR" altLang="en-US"/>
          </a:p>
        </p:txBody>
      </p:sp>
      <p:sp>
        <p:nvSpPr>
          <p:cNvPr id="111622" name="Rectangle 6"/>
          <p:cNvSpPr>
            <a:spLocks noGrp="1" noChangeArrowheads="1"/>
          </p:cNvSpPr>
          <p:nvPr>
            <p:ph type="sldNum" sz="quarter" idx="4"/>
          </p:nvPr>
        </p:nvSpPr>
        <p:spPr/>
        <p:txBody>
          <a:bodyPr/>
          <a:lstStyle>
            <a:lvl1pPr>
              <a:defRPr/>
            </a:lvl1pPr>
          </a:lstStyle>
          <a:p>
            <a:fld id="{06D76048-2F8D-4E77-A790-1EE747BA369B}" type="slidenum">
              <a:rPr lang="el-GR" altLang="en-US"/>
              <a:pPr/>
              <a:t>‹#›</a:t>
            </a:fld>
            <a:endParaRPr lang="el-GR" altLang="en-US"/>
          </a:p>
        </p:txBody>
      </p:sp>
      <p:sp>
        <p:nvSpPr>
          <p:cNvPr id="111623" name="Freeform 7"/>
          <p:cNvSpPr>
            <a:spLocks noChangeArrowheads="1"/>
          </p:cNvSpPr>
          <p:nvPr/>
        </p:nvSpPr>
        <p:spPr bwMode="auto">
          <a:xfrm>
            <a:off x="609600" y="1219200"/>
            <a:ext cx="7924800" cy="9144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1624"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n-US"/>
          </a:p>
        </p:txBody>
      </p:sp>
      <p:sp>
        <p:nvSpPr>
          <p:cNvPr id="5" name="Footer Placeholder 4"/>
          <p:cNvSpPr>
            <a:spLocks noGrp="1"/>
          </p:cNvSpPr>
          <p:nvPr>
            <p:ph type="ftr" sz="quarter" idx="11"/>
          </p:nvPr>
        </p:nvSpPr>
        <p:spPr/>
        <p:txBody>
          <a:bodyPr/>
          <a:lstStyle>
            <a:lvl1pPr>
              <a:defRPr/>
            </a:lvl1pPr>
          </a:lstStyle>
          <a:p>
            <a:endParaRPr lang="el-GR" altLang="en-US"/>
          </a:p>
        </p:txBody>
      </p:sp>
      <p:sp>
        <p:nvSpPr>
          <p:cNvPr id="6" name="Slide Number Placeholder 5"/>
          <p:cNvSpPr>
            <a:spLocks noGrp="1"/>
          </p:cNvSpPr>
          <p:nvPr>
            <p:ph type="sldNum" sz="quarter" idx="12"/>
          </p:nvPr>
        </p:nvSpPr>
        <p:spPr/>
        <p:txBody>
          <a:bodyPr/>
          <a:lstStyle>
            <a:lvl1pPr>
              <a:defRPr/>
            </a:lvl1pPr>
          </a:lstStyle>
          <a:p>
            <a:fld id="{7816BBA1-6A1B-4D3B-96A3-EC220BB45CDC}" type="slidenum">
              <a:rPr lang="el-GR" altLang="en-US"/>
              <a:pPr/>
              <a:t>‹#›</a:t>
            </a:fld>
            <a:endParaRPr lang="el-GR" altLang="en-US"/>
          </a:p>
        </p:txBody>
      </p:sp>
    </p:spTree>
    <p:extLst>
      <p:ext uri="{BB962C8B-B14F-4D97-AF65-F5344CB8AC3E}">
        <p14:creationId xmlns:p14="http://schemas.microsoft.com/office/powerpoint/2010/main" val="2378825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n-US"/>
          </a:p>
        </p:txBody>
      </p:sp>
      <p:sp>
        <p:nvSpPr>
          <p:cNvPr id="5" name="Footer Placeholder 4"/>
          <p:cNvSpPr>
            <a:spLocks noGrp="1"/>
          </p:cNvSpPr>
          <p:nvPr>
            <p:ph type="ftr" sz="quarter" idx="11"/>
          </p:nvPr>
        </p:nvSpPr>
        <p:spPr/>
        <p:txBody>
          <a:bodyPr/>
          <a:lstStyle>
            <a:lvl1pPr>
              <a:defRPr/>
            </a:lvl1pPr>
          </a:lstStyle>
          <a:p>
            <a:endParaRPr lang="el-GR" altLang="en-US"/>
          </a:p>
        </p:txBody>
      </p:sp>
      <p:sp>
        <p:nvSpPr>
          <p:cNvPr id="6" name="Slide Number Placeholder 5"/>
          <p:cNvSpPr>
            <a:spLocks noGrp="1"/>
          </p:cNvSpPr>
          <p:nvPr>
            <p:ph type="sldNum" sz="quarter" idx="12"/>
          </p:nvPr>
        </p:nvSpPr>
        <p:spPr/>
        <p:txBody>
          <a:bodyPr/>
          <a:lstStyle>
            <a:lvl1pPr>
              <a:defRPr/>
            </a:lvl1pPr>
          </a:lstStyle>
          <a:p>
            <a:fld id="{F8DB9338-5BE5-46C8-9069-2EFDCAA4D195}" type="slidenum">
              <a:rPr lang="el-GR" altLang="en-US"/>
              <a:pPr/>
              <a:t>‹#›</a:t>
            </a:fld>
            <a:endParaRPr lang="el-GR" altLang="en-US"/>
          </a:p>
        </p:txBody>
      </p:sp>
    </p:spTree>
    <p:extLst>
      <p:ext uri="{BB962C8B-B14F-4D97-AF65-F5344CB8AC3E}">
        <p14:creationId xmlns:p14="http://schemas.microsoft.com/office/powerpoint/2010/main" val="2334243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l-GR"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l-GR"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001A0538-DA71-4FBE-BC05-EA76E6AA46AC}" type="slidenum">
              <a:rPr lang="el-GR" altLang="en-US"/>
              <a:pPr/>
              <a:t>‹#›</a:t>
            </a:fld>
            <a:endParaRPr lang="el-GR" altLang="en-US"/>
          </a:p>
        </p:txBody>
      </p:sp>
    </p:spTree>
    <p:extLst>
      <p:ext uri="{BB962C8B-B14F-4D97-AF65-F5344CB8AC3E}">
        <p14:creationId xmlns:p14="http://schemas.microsoft.com/office/powerpoint/2010/main" val="4291609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l-GR"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5E5F23AE-1D36-4166-86F7-414806A4CDCC}" type="slidenum">
              <a:rPr lang="el-GR" altLang="en-US"/>
              <a:pPr/>
              <a:t>‹#›</a:t>
            </a:fld>
            <a:endParaRPr lang="el-GR" altLang="en-US"/>
          </a:p>
        </p:txBody>
      </p:sp>
    </p:spTree>
    <p:extLst>
      <p:ext uri="{BB962C8B-B14F-4D97-AF65-F5344CB8AC3E}">
        <p14:creationId xmlns:p14="http://schemas.microsoft.com/office/powerpoint/2010/main" val="29191565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smtClean="0"/>
              <a:t>Click to edit Master title style</a:t>
            </a:r>
            <a:endParaRPr lang="el-GR"/>
          </a:p>
        </p:txBody>
      </p:sp>
      <p:sp>
        <p:nvSpPr>
          <p:cNvPr id="3" name="Content Placeholder 2"/>
          <p:cNvSpPr>
            <a:spLocks noGrp="1"/>
          </p:cNvSpPr>
          <p:nvPr>
            <p:ph sz="quarter" idx="1"/>
          </p:nvPr>
        </p:nvSpPr>
        <p:spPr>
          <a:xfrm>
            <a:off x="457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a:xfrm>
            <a:off x="457200" y="6243638"/>
            <a:ext cx="2133600" cy="457200"/>
          </a:xfrm>
        </p:spPr>
        <p:txBody>
          <a:bodyPr/>
          <a:lstStyle>
            <a:lvl1pPr>
              <a:defRPr/>
            </a:lvl1pPr>
          </a:lstStyle>
          <a:p>
            <a:endParaRPr lang="el-GR" alt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l-GR" altLang="en-US"/>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fld id="{BC5010E8-BED1-4CDB-B427-08CD002B190A}" type="slidenum">
              <a:rPr lang="el-GR" altLang="en-US"/>
              <a:pPr/>
              <a:t>‹#›</a:t>
            </a:fld>
            <a:endParaRPr lang="el-GR" altLang="en-US"/>
          </a:p>
        </p:txBody>
      </p:sp>
    </p:spTree>
    <p:extLst>
      <p:ext uri="{BB962C8B-B14F-4D97-AF65-F5344CB8AC3E}">
        <p14:creationId xmlns:p14="http://schemas.microsoft.com/office/powerpoint/2010/main" val="2389455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l-GR"/>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l-GR"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l-GR"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4007527-1B2C-4085-AC63-B5B30EDD189E}" type="slidenum">
              <a:rPr lang="el-GR" altLang="en-US"/>
              <a:pPr/>
              <a:t>‹#›</a:t>
            </a:fld>
            <a:endParaRPr lang="el-GR" altLang="en-US"/>
          </a:p>
        </p:txBody>
      </p:sp>
    </p:spTree>
    <p:extLst>
      <p:ext uri="{BB962C8B-B14F-4D97-AF65-F5344CB8AC3E}">
        <p14:creationId xmlns:p14="http://schemas.microsoft.com/office/powerpoint/2010/main" val="1871618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lvl1pPr>
              <a:defRPr/>
            </a:lvl1pPr>
          </a:lstStyle>
          <a:p>
            <a:endParaRPr lang="el-GR" altLang="en-US"/>
          </a:p>
        </p:txBody>
      </p:sp>
      <p:sp>
        <p:nvSpPr>
          <p:cNvPr id="5" name="Footer Placeholder 4"/>
          <p:cNvSpPr>
            <a:spLocks noGrp="1"/>
          </p:cNvSpPr>
          <p:nvPr>
            <p:ph type="ftr" sz="quarter" idx="11"/>
          </p:nvPr>
        </p:nvSpPr>
        <p:spPr/>
        <p:txBody>
          <a:bodyPr/>
          <a:lstStyle>
            <a:lvl1pPr>
              <a:defRPr/>
            </a:lvl1pPr>
          </a:lstStyle>
          <a:p>
            <a:endParaRPr lang="el-GR" altLang="en-US"/>
          </a:p>
        </p:txBody>
      </p:sp>
      <p:sp>
        <p:nvSpPr>
          <p:cNvPr id="6" name="Slide Number Placeholder 5"/>
          <p:cNvSpPr>
            <a:spLocks noGrp="1"/>
          </p:cNvSpPr>
          <p:nvPr>
            <p:ph type="sldNum" sz="quarter" idx="12"/>
          </p:nvPr>
        </p:nvSpPr>
        <p:spPr/>
        <p:txBody>
          <a:bodyPr/>
          <a:lstStyle>
            <a:lvl1pPr>
              <a:defRPr/>
            </a:lvl1pPr>
          </a:lstStyle>
          <a:p>
            <a:fld id="{73D6D874-6968-4723-9822-073F623E80E3}" type="slidenum">
              <a:rPr lang="el-GR" altLang="en-US"/>
              <a:pPr/>
              <a:t>‹#›</a:t>
            </a:fld>
            <a:endParaRPr lang="el-GR" altLang="en-US"/>
          </a:p>
        </p:txBody>
      </p:sp>
    </p:spTree>
    <p:extLst>
      <p:ext uri="{BB962C8B-B14F-4D97-AF65-F5344CB8AC3E}">
        <p14:creationId xmlns:p14="http://schemas.microsoft.com/office/powerpoint/2010/main" val="254352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l-G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l-GR" altLang="en-US"/>
          </a:p>
        </p:txBody>
      </p:sp>
      <p:sp>
        <p:nvSpPr>
          <p:cNvPr id="5" name="Footer Placeholder 4"/>
          <p:cNvSpPr>
            <a:spLocks noGrp="1"/>
          </p:cNvSpPr>
          <p:nvPr>
            <p:ph type="ftr" sz="quarter" idx="11"/>
          </p:nvPr>
        </p:nvSpPr>
        <p:spPr/>
        <p:txBody>
          <a:bodyPr/>
          <a:lstStyle>
            <a:lvl1pPr>
              <a:defRPr/>
            </a:lvl1pPr>
          </a:lstStyle>
          <a:p>
            <a:endParaRPr lang="el-GR" altLang="en-US"/>
          </a:p>
        </p:txBody>
      </p:sp>
      <p:sp>
        <p:nvSpPr>
          <p:cNvPr id="6" name="Slide Number Placeholder 5"/>
          <p:cNvSpPr>
            <a:spLocks noGrp="1"/>
          </p:cNvSpPr>
          <p:nvPr>
            <p:ph type="sldNum" sz="quarter" idx="12"/>
          </p:nvPr>
        </p:nvSpPr>
        <p:spPr/>
        <p:txBody>
          <a:bodyPr/>
          <a:lstStyle>
            <a:lvl1pPr>
              <a:defRPr/>
            </a:lvl1pPr>
          </a:lstStyle>
          <a:p>
            <a:fld id="{C5698D94-0C3C-4E1A-AD2E-5BEF02FEC9B5}" type="slidenum">
              <a:rPr lang="el-GR" altLang="en-US"/>
              <a:pPr/>
              <a:t>‹#›</a:t>
            </a:fld>
            <a:endParaRPr lang="el-GR" altLang="en-US"/>
          </a:p>
        </p:txBody>
      </p:sp>
    </p:spTree>
    <p:extLst>
      <p:ext uri="{BB962C8B-B14F-4D97-AF65-F5344CB8AC3E}">
        <p14:creationId xmlns:p14="http://schemas.microsoft.com/office/powerpoint/2010/main" val="253495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lvl1pPr>
              <a:defRPr/>
            </a:lvl1pPr>
          </a:lstStyle>
          <a:p>
            <a:endParaRPr lang="el-GR" altLang="en-US"/>
          </a:p>
        </p:txBody>
      </p:sp>
      <p:sp>
        <p:nvSpPr>
          <p:cNvPr id="6" name="Footer Placeholder 5"/>
          <p:cNvSpPr>
            <a:spLocks noGrp="1"/>
          </p:cNvSpPr>
          <p:nvPr>
            <p:ph type="ftr" sz="quarter" idx="11"/>
          </p:nvPr>
        </p:nvSpPr>
        <p:spPr/>
        <p:txBody>
          <a:bodyPr/>
          <a:lstStyle>
            <a:lvl1pPr>
              <a:defRPr/>
            </a:lvl1pPr>
          </a:lstStyle>
          <a:p>
            <a:endParaRPr lang="el-GR" altLang="en-US"/>
          </a:p>
        </p:txBody>
      </p:sp>
      <p:sp>
        <p:nvSpPr>
          <p:cNvPr id="7" name="Slide Number Placeholder 6"/>
          <p:cNvSpPr>
            <a:spLocks noGrp="1"/>
          </p:cNvSpPr>
          <p:nvPr>
            <p:ph type="sldNum" sz="quarter" idx="12"/>
          </p:nvPr>
        </p:nvSpPr>
        <p:spPr/>
        <p:txBody>
          <a:bodyPr/>
          <a:lstStyle>
            <a:lvl1pPr>
              <a:defRPr/>
            </a:lvl1pPr>
          </a:lstStyle>
          <a:p>
            <a:fld id="{CD6A2487-1797-4678-BE49-7D3D06877EC8}" type="slidenum">
              <a:rPr lang="el-GR" altLang="en-US"/>
              <a:pPr/>
              <a:t>‹#›</a:t>
            </a:fld>
            <a:endParaRPr lang="el-GR" altLang="en-US"/>
          </a:p>
        </p:txBody>
      </p:sp>
    </p:spTree>
    <p:extLst>
      <p:ext uri="{BB962C8B-B14F-4D97-AF65-F5344CB8AC3E}">
        <p14:creationId xmlns:p14="http://schemas.microsoft.com/office/powerpoint/2010/main" val="2549484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l-G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lvl1pPr>
              <a:defRPr/>
            </a:lvl1pPr>
          </a:lstStyle>
          <a:p>
            <a:endParaRPr lang="el-GR" altLang="en-US"/>
          </a:p>
        </p:txBody>
      </p:sp>
      <p:sp>
        <p:nvSpPr>
          <p:cNvPr id="8" name="Footer Placeholder 7"/>
          <p:cNvSpPr>
            <a:spLocks noGrp="1"/>
          </p:cNvSpPr>
          <p:nvPr>
            <p:ph type="ftr" sz="quarter" idx="11"/>
          </p:nvPr>
        </p:nvSpPr>
        <p:spPr/>
        <p:txBody>
          <a:bodyPr/>
          <a:lstStyle>
            <a:lvl1pPr>
              <a:defRPr/>
            </a:lvl1pPr>
          </a:lstStyle>
          <a:p>
            <a:endParaRPr lang="el-GR" altLang="en-US"/>
          </a:p>
        </p:txBody>
      </p:sp>
      <p:sp>
        <p:nvSpPr>
          <p:cNvPr id="9" name="Slide Number Placeholder 8"/>
          <p:cNvSpPr>
            <a:spLocks noGrp="1"/>
          </p:cNvSpPr>
          <p:nvPr>
            <p:ph type="sldNum" sz="quarter" idx="12"/>
          </p:nvPr>
        </p:nvSpPr>
        <p:spPr/>
        <p:txBody>
          <a:bodyPr/>
          <a:lstStyle>
            <a:lvl1pPr>
              <a:defRPr/>
            </a:lvl1pPr>
          </a:lstStyle>
          <a:p>
            <a:fld id="{0849560A-4D05-4ED3-A5A4-723126750884}" type="slidenum">
              <a:rPr lang="el-GR" altLang="en-US"/>
              <a:pPr/>
              <a:t>‹#›</a:t>
            </a:fld>
            <a:endParaRPr lang="el-GR" altLang="en-US"/>
          </a:p>
        </p:txBody>
      </p:sp>
    </p:spTree>
    <p:extLst>
      <p:ext uri="{BB962C8B-B14F-4D97-AF65-F5344CB8AC3E}">
        <p14:creationId xmlns:p14="http://schemas.microsoft.com/office/powerpoint/2010/main" val="319115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lvl1pPr>
              <a:defRPr/>
            </a:lvl1pPr>
          </a:lstStyle>
          <a:p>
            <a:endParaRPr lang="el-GR" altLang="en-US"/>
          </a:p>
        </p:txBody>
      </p:sp>
      <p:sp>
        <p:nvSpPr>
          <p:cNvPr id="4" name="Footer Placeholder 3"/>
          <p:cNvSpPr>
            <a:spLocks noGrp="1"/>
          </p:cNvSpPr>
          <p:nvPr>
            <p:ph type="ftr" sz="quarter" idx="11"/>
          </p:nvPr>
        </p:nvSpPr>
        <p:spPr/>
        <p:txBody>
          <a:bodyPr/>
          <a:lstStyle>
            <a:lvl1pPr>
              <a:defRPr/>
            </a:lvl1pPr>
          </a:lstStyle>
          <a:p>
            <a:endParaRPr lang="el-GR" altLang="en-US"/>
          </a:p>
        </p:txBody>
      </p:sp>
      <p:sp>
        <p:nvSpPr>
          <p:cNvPr id="5" name="Slide Number Placeholder 4"/>
          <p:cNvSpPr>
            <a:spLocks noGrp="1"/>
          </p:cNvSpPr>
          <p:nvPr>
            <p:ph type="sldNum" sz="quarter" idx="12"/>
          </p:nvPr>
        </p:nvSpPr>
        <p:spPr/>
        <p:txBody>
          <a:bodyPr/>
          <a:lstStyle>
            <a:lvl1pPr>
              <a:defRPr/>
            </a:lvl1pPr>
          </a:lstStyle>
          <a:p>
            <a:fld id="{F50EB20E-C9AA-4507-B254-F4CFF26B7393}" type="slidenum">
              <a:rPr lang="el-GR" altLang="en-US"/>
              <a:pPr/>
              <a:t>‹#›</a:t>
            </a:fld>
            <a:endParaRPr lang="el-GR" altLang="en-US"/>
          </a:p>
        </p:txBody>
      </p:sp>
    </p:spTree>
    <p:extLst>
      <p:ext uri="{BB962C8B-B14F-4D97-AF65-F5344CB8AC3E}">
        <p14:creationId xmlns:p14="http://schemas.microsoft.com/office/powerpoint/2010/main" val="416206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l-GR" altLang="en-US"/>
          </a:p>
        </p:txBody>
      </p:sp>
      <p:sp>
        <p:nvSpPr>
          <p:cNvPr id="3" name="Footer Placeholder 2"/>
          <p:cNvSpPr>
            <a:spLocks noGrp="1"/>
          </p:cNvSpPr>
          <p:nvPr>
            <p:ph type="ftr" sz="quarter" idx="11"/>
          </p:nvPr>
        </p:nvSpPr>
        <p:spPr/>
        <p:txBody>
          <a:bodyPr/>
          <a:lstStyle>
            <a:lvl1pPr>
              <a:defRPr/>
            </a:lvl1pPr>
          </a:lstStyle>
          <a:p>
            <a:endParaRPr lang="el-GR" altLang="en-US"/>
          </a:p>
        </p:txBody>
      </p:sp>
      <p:sp>
        <p:nvSpPr>
          <p:cNvPr id="4" name="Slide Number Placeholder 3"/>
          <p:cNvSpPr>
            <a:spLocks noGrp="1"/>
          </p:cNvSpPr>
          <p:nvPr>
            <p:ph type="sldNum" sz="quarter" idx="12"/>
          </p:nvPr>
        </p:nvSpPr>
        <p:spPr/>
        <p:txBody>
          <a:bodyPr/>
          <a:lstStyle>
            <a:lvl1pPr>
              <a:defRPr/>
            </a:lvl1pPr>
          </a:lstStyle>
          <a:p>
            <a:fld id="{60F63EB8-3A17-4991-B123-49D24F3107E2}" type="slidenum">
              <a:rPr lang="el-GR" altLang="en-US"/>
              <a:pPr/>
              <a:t>‹#›</a:t>
            </a:fld>
            <a:endParaRPr lang="el-GR" altLang="en-US"/>
          </a:p>
        </p:txBody>
      </p:sp>
    </p:spTree>
    <p:extLst>
      <p:ext uri="{BB962C8B-B14F-4D97-AF65-F5344CB8AC3E}">
        <p14:creationId xmlns:p14="http://schemas.microsoft.com/office/powerpoint/2010/main" val="2686807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l-G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ltLang="en-US"/>
          </a:p>
        </p:txBody>
      </p:sp>
      <p:sp>
        <p:nvSpPr>
          <p:cNvPr id="6" name="Footer Placeholder 5"/>
          <p:cNvSpPr>
            <a:spLocks noGrp="1"/>
          </p:cNvSpPr>
          <p:nvPr>
            <p:ph type="ftr" sz="quarter" idx="11"/>
          </p:nvPr>
        </p:nvSpPr>
        <p:spPr/>
        <p:txBody>
          <a:bodyPr/>
          <a:lstStyle>
            <a:lvl1pPr>
              <a:defRPr/>
            </a:lvl1pPr>
          </a:lstStyle>
          <a:p>
            <a:endParaRPr lang="el-GR" altLang="en-US"/>
          </a:p>
        </p:txBody>
      </p:sp>
      <p:sp>
        <p:nvSpPr>
          <p:cNvPr id="7" name="Slide Number Placeholder 6"/>
          <p:cNvSpPr>
            <a:spLocks noGrp="1"/>
          </p:cNvSpPr>
          <p:nvPr>
            <p:ph type="sldNum" sz="quarter" idx="12"/>
          </p:nvPr>
        </p:nvSpPr>
        <p:spPr/>
        <p:txBody>
          <a:bodyPr/>
          <a:lstStyle>
            <a:lvl1pPr>
              <a:defRPr/>
            </a:lvl1pPr>
          </a:lstStyle>
          <a:p>
            <a:fld id="{0A33BBF4-65A3-4FF5-82C2-368EC127EF5B}" type="slidenum">
              <a:rPr lang="el-GR" altLang="en-US"/>
              <a:pPr/>
              <a:t>‹#›</a:t>
            </a:fld>
            <a:endParaRPr lang="el-GR" altLang="en-US"/>
          </a:p>
        </p:txBody>
      </p:sp>
    </p:spTree>
    <p:extLst>
      <p:ext uri="{BB962C8B-B14F-4D97-AF65-F5344CB8AC3E}">
        <p14:creationId xmlns:p14="http://schemas.microsoft.com/office/powerpoint/2010/main" val="1324493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l-G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l-GR" altLang="en-US"/>
          </a:p>
        </p:txBody>
      </p:sp>
      <p:sp>
        <p:nvSpPr>
          <p:cNvPr id="6" name="Footer Placeholder 5"/>
          <p:cNvSpPr>
            <a:spLocks noGrp="1"/>
          </p:cNvSpPr>
          <p:nvPr>
            <p:ph type="ftr" sz="quarter" idx="11"/>
          </p:nvPr>
        </p:nvSpPr>
        <p:spPr/>
        <p:txBody>
          <a:bodyPr/>
          <a:lstStyle>
            <a:lvl1pPr>
              <a:defRPr/>
            </a:lvl1pPr>
          </a:lstStyle>
          <a:p>
            <a:endParaRPr lang="el-GR" altLang="en-US"/>
          </a:p>
        </p:txBody>
      </p:sp>
      <p:sp>
        <p:nvSpPr>
          <p:cNvPr id="7" name="Slide Number Placeholder 6"/>
          <p:cNvSpPr>
            <a:spLocks noGrp="1"/>
          </p:cNvSpPr>
          <p:nvPr>
            <p:ph type="sldNum" sz="quarter" idx="12"/>
          </p:nvPr>
        </p:nvSpPr>
        <p:spPr/>
        <p:txBody>
          <a:bodyPr/>
          <a:lstStyle>
            <a:lvl1pPr>
              <a:defRPr/>
            </a:lvl1pPr>
          </a:lstStyle>
          <a:p>
            <a:fld id="{82CEEA0F-4D8C-4DE8-A246-EB93CAF1A585}" type="slidenum">
              <a:rPr lang="el-GR" altLang="en-US"/>
              <a:pPr/>
              <a:t>‹#›</a:t>
            </a:fld>
            <a:endParaRPr lang="el-GR" altLang="en-US"/>
          </a:p>
        </p:txBody>
      </p:sp>
    </p:spTree>
    <p:extLst>
      <p:ext uri="{BB962C8B-B14F-4D97-AF65-F5344CB8AC3E}">
        <p14:creationId xmlns:p14="http://schemas.microsoft.com/office/powerpoint/2010/main" val="847457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τον τίτλο</a:t>
            </a:r>
          </a:p>
        </p:txBody>
      </p:sp>
      <p:sp>
        <p:nvSpPr>
          <p:cNvPr id="110595"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11059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l-GR" altLang="en-US"/>
          </a:p>
        </p:txBody>
      </p:sp>
      <p:sp>
        <p:nvSpPr>
          <p:cNvPr id="11059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l-GR" altLang="en-US"/>
          </a:p>
        </p:txBody>
      </p:sp>
      <p:sp>
        <p:nvSpPr>
          <p:cNvPr id="11059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2B6A5EB-BB53-498B-9B80-1582CD9E37F5}" type="slidenum">
              <a:rPr lang="el-GR" altLang="en-US"/>
              <a:pPr/>
              <a:t>‹#›</a:t>
            </a:fld>
            <a:endParaRPr lang="el-GR" altLang="en-US"/>
          </a:p>
        </p:txBody>
      </p:sp>
      <p:sp>
        <p:nvSpPr>
          <p:cNvPr id="110599" name="Freeform 7"/>
          <p:cNvSpPr>
            <a:spLocks noChangeArrowheads="1"/>
          </p:cNvSpPr>
          <p:nvPr/>
        </p:nvSpPr>
        <p:spPr bwMode="auto">
          <a:xfrm>
            <a:off x="381000" y="228600"/>
            <a:ext cx="8229600" cy="609600"/>
          </a:xfrm>
          <a:custGeom>
            <a:avLst/>
            <a:gdLst>
              <a:gd name="T0" fmla="*/ 0 w 1000"/>
              <a:gd name="T1" fmla="*/ 1000 h 1000"/>
              <a:gd name="T2" fmla="*/ 0 w 1000"/>
              <a:gd name="T3" fmla="*/ 0 h 1000"/>
              <a:gd name="T4" fmla="*/ 1000 w 1000"/>
              <a:gd name="T5" fmla="*/ 0 h 1000"/>
            </a:gdLst>
            <a:ahLst/>
            <a:cxnLst>
              <a:cxn ang="0">
                <a:pos x="T0" y="T1"/>
              </a:cxn>
              <a:cxn ang="0">
                <a:pos x="T2" y="T3"/>
              </a:cxn>
              <a:cxn ang="0">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l-GR"/>
          </a:p>
        </p:txBody>
      </p:sp>
      <p:sp>
        <p:nvSpPr>
          <p:cNvPr id="110600"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Lst>
  <p:timing>
    <p:tnLst>
      <p:par>
        <p:cTn id="1" dur="indefinite" restart="never" nodeType="tmRoot"/>
      </p:par>
    </p:tnLst>
  </p:timing>
  <p:txStyles>
    <p:titleStyle>
      <a:lvl1pPr algn="l" rtl="0" fontAlgn="base">
        <a:spcBef>
          <a:spcPct val="0"/>
        </a:spcBef>
        <a:spcAft>
          <a:spcPct val="0"/>
        </a:spcAft>
        <a:defRPr sz="4200" kern="1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anose="02020404030301010803" pitchFamily="18" charset="0"/>
        </a:defRPr>
      </a:lvl2pPr>
      <a:lvl3pPr algn="l" rtl="0" fontAlgn="base">
        <a:spcBef>
          <a:spcPct val="0"/>
        </a:spcBef>
        <a:spcAft>
          <a:spcPct val="0"/>
        </a:spcAft>
        <a:defRPr sz="4200">
          <a:solidFill>
            <a:schemeClr val="tx2"/>
          </a:solidFill>
          <a:latin typeface="Garamond" panose="02020404030301010803" pitchFamily="18" charset="0"/>
        </a:defRPr>
      </a:lvl3pPr>
      <a:lvl4pPr algn="l" rtl="0" fontAlgn="base">
        <a:spcBef>
          <a:spcPct val="0"/>
        </a:spcBef>
        <a:spcAft>
          <a:spcPct val="0"/>
        </a:spcAft>
        <a:defRPr sz="4200">
          <a:solidFill>
            <a:schemeClr val="tx2"/>
          </a:solidFill>
          <a:latin typeface="Garamond" panose="02020404030301010803" pitchFamily="18" charset="0"/>
        </a:defRPr>
      </a:lvl4pPr>
      <a:lvl5pPr algn="l" rtl="0" fontAlgn="base">
        <a:spcBef>
          <a:spcPct val="0"/>
        </a:spcBef>
        <a:spcAft>
          <a:spcPct val="0"/>
        </a:spcAft>
        <a:defRPr sz="4200">
          <a:solidFill>
            <a:schemeClr val="tx2"/>
          </a:solidFill>
          <a:latin typeface="Garamond" panose="02020404030301010803" pitchFamily="18" charset="0"/>
        </a:defRPr>
      </a:lvl5pPr>
      <a:lvl6pPr marL="457200" algn="l" rtl="0" fontAlgn="base">
        <a:spcBef>
          <a:spcPct val="0"/>
        </a:spcBef>
        <a:spcAft>
          <a:spcPct val="0"/>
        </a:spcAft>
        <a:defRPr sz="4200">
          <a:solidFill>
            <a:schemeClr val="tx2"/>
          </a:solidFill>
          <a:latin typeface="Garamond" panose="02020404030301010803" pitchFamily="18" charset="0"/>
        </a:defRPr>
      </a:lvl6pPr>
      <a:lvl7pPr marL="914400" algn="l" rtl="0" fontAlgn="base">
        <a:spcBef>
          <a:spcPct val="0"/>
        </a:spcBef>
        <a:spcAft>
          <a:spcPct val="0"/>
        </a:spcAft>
        <a:defRPr sz="4200">
          <a:solidFill>
            <a:schemeClr val="tx2"/>
          </a:solidFill>
          <a:latin typeface="Garamond" panose="02020404030301010803" pitchFamily="18" charset="0"/>
        </a:defRPr>
      </a:lvl7pPr>
      <a:lvl8pPr marL="1371600" algn="l" rtl="0" fontAlgn="base">
        <a:spcBef>
          <a:spcPct val="0"/>
        </a:spcBef>
        <a:spcAft>
          <a:spcPct val="0"/>
        </a:spcAft>
        <a:defRPr sz="4200">
          <a:solidFill>
            <a:schemeClr val="tx2"/>
          </a:solidFill>
          <a:latin typeface="Garamond" panose="02020404030301010803" pitchFamily="18" charset="0"/>
        </a:defRPr>
      </a:lvl8pPr>
      <a:lvl9pPr marL="1828800" algn="l" rtl="0" fontAlgn="base">
        <a:spcBef>
          <a:spcPct val="0"/>
        </a:spcBef>
        <a:spcAft>
          <a:spcPct val="0"/>
        </a:spcAft>
        <a:defRPr sz="4200">
          <a:solidFill>
            <a:schemeClr val="tx2"/>
          </a:solidFill>
          <a:latin typeface="Garamond" panose="02020404030301010803" pitchFamily="18" charset="0"/>
        </a:defRPr>
      </a:lvl9pPr>
    </p:titleStyle>
    <p:bodyStyle>
      <a:lvl1pPr marL="342900" indent="-342900" algn="l" rtl="0" fontAlgn="base">
        <a:spcBef>
          <a:spcPct val="20000"/>
        </a:spcBef>
        <a:spcAft>
          <a:spcPct val="0"/>
        </a:spcAft>
        <a:buClr>
          <a:schemeClr val="accent1"/>
        </a:buClr>
        <a:buSzPct val="65000"/>
        <a:buFont typeface="Wingdings" panose="05000000000000000000" pitchFamily="2" charset="2"/>
        <a:buChar char="n"/>
        <a:defRPr sz="3000" kern="12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anose="05000000000000000000" pitchFamily="2" charset="2"/>
        <a:buChar char="q"/>
        <a:defRPr sz="2600" kern="1200">
          <a:solidFill>
            <a:schemeClr val="tx1"/>
          </a:solidFill>
          <a:latin typeface="+mn-lt"/>
          <a:ea typeface="+mn-ea"/>
          <a:cs typeface="+mn-cs"/>
        </a:defRPr>
      </a:lvl2pPr>
      <a:lvl3pPr marL="1022350" indent="-350838" algn="l" rtl="0" fontAlgn="base">
        <a:spcBef>
          <a:spcPct val="20000"/>
        </a:spcBef>
        <a:spcAft>
          <a:spcPct val="0"/>
        </a:spcAft>
        <a:buClr>
          <a:schemeClr val="accent1"/>
        </a:buClr>
        <a:buSzPct val="65000"/>
        <a:buFont typeface="Wingdings" panose="05000000000000000000" pitchFamily="2" charset="2"/>
        <a:buChar char="n"/>
        <a:defRPr sz="2200" kern="1200">
          <a:solidFill>
            <a:schemeClr val="tx1"/>
          </a:solidFill>
          <a:latin typeface="+mn-lt"/>
          <a:ea typeface="+mn-ea"/>
          <a:cs typeface="+mn-cs"/>
        </a:defRPr>
      </a:lvl3pPr>
      <a:lvl4pPr marL="1339850" indent="-315913" algn="l" rtl="0" fontAlgn="base">
        <a:spcBef>
          <a:spcPct val="20000"/>
        </a:spcBef>
        <a:spcAft>
          <a:spcPct val="0"/>
        </a:spcAft>
        <a:buClr>
          <a:schemeClr val="accent2"/>
        </a:buClr>
        <a:buSzPct val="70000"/>
        <a:buFont typeface="Wingdings" panose="05000000000000000000" pitchFamily="2" charset="2"/>
        <a:buChar char="q"/>
        <a:defRPr sz="2000" kern="1200">
          <a:solidFill>
            <a:schemeClr val="tx1"/>
          </a:solidFill>
          <a:latin typeface="+mn-lt"/>
          <a:ea typeface="+mn-ea"/>
          <a:cs typeface="+mn-cs"/>
        </a:defRPr>
      </a:lvl4pPr>
      <a:lvl5pPr marL="1681163" indent="-339725" algn="l" rtl="0" fontAlgn="base">
        <a:spcBef>
          <a:spcPct val="20000"/>
        </a:spcBef>
        <a:spcAft>
          <a:spcPct val="0"/>
        </a:spcAft>
        <a:buClr>
          <a:schemeClr val="accent1"/>
        </a:buClr>
        <a:buSzPct val="75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3A7592"/>
        </a:solidFill>
        <a:effectLst/>
      </p:bgPr>
    </p:bg>
    <p:spTree>
      <p:nvGrpSpPr>
        <p:cNvPr id="1" name=""/>
        <p:cNvGrpSpPr/>
        <p:nvPr/>
      </p:nvGrpSpPr>
      <p:grpSpPr>
        <a:xfrm>
          <a:off x="0" y="0"/>
          <a:ext cx="0" cy="0"/>
          <a:chOff x="0" y="0"/>
          <a:chExt cx="0" cy="0"/>
        </a:xfrm>
      </p:grpSpPr>
      <p:sp>
        <p:nvSpPr>
          <p:cNvPr id="528386" name="Rectangle 2"/>
          <p:cNvSpPr>
            <a:spLocks noGrp="1" noChangeArrowheads="1"/>
          </p:cNvSpPr>
          <p:nvPr>
            <p:ph type="title"/>
          </p:nvPr>
        </p:nvSpPr>
        <p:spPr>
          <a:xfrm>
            <a:off x="4572000" y="836613"/>
            <a:ext cx="4356100" cy="5616575"/>
          </a:xfrm>
        </p:spPr>
        <p:txBody>
          <a:bodyPr/>
          <a:lstStyle/>
          <a:p>
            <a:pPr algn="ctr"/>
            <a:r>
              <a:rPr lang="el-GR" altLang="el-GR" sz="3600">
                <a:solidFill>
                  <a:srgbClr val="FFEEBD"/>
                </a:solidFill>
                <a:effectLst>
                  <a:outerShdw blurRad="38100" dist="38100" dir="2700000" algn="tl">
                    <a:srgbClr val="000000"/>
                  </a:outerShdw>
                </a:effectLst>
                <a:latin typeface="Trebuchet MS" panose="020B0603020202020204" pitchFamily="34" charset="0"/>
              </a:rPr>
              <a:t>Προτάσεις </a:t>
            </a:r>
            <a:br>
              <a:rPr lang="el-GR" altLang="el-GR" sz="3600">
                <a:solidFill>
                  <a:srgbClr val="FFEEBD"/>
                </a:solidFill>
                <a:effectLst>
                  <a:outerShdw blurRad="38100" dist="38100" dir="2700000" algn="tl">
                    <a:srgbClr val="000000"/>
                  </a:outerShdw>
                </a:effectLst>
                <a:latin typeface="Trebuchet MS" panose="020B0603020202020204" pitchFamily="34" charset="0"/>
              </a:rPr>
            </a:br>
            <a:r>
              <a:rPr lang="el-GR" altLang="el-GR" sz="3600">
                <a:solidFill>
                  <a:srgbClr val="FFEEBD"/>
                </a:solidFill>
                <a:effectLst>
                  <a:outerShdw blurRad="38100" dist="38100" dir="2700000" algn="tl">
                    <a:srgbClr val="000000"/>
                  </a:outerShdw>
                </a:effectLst>
                <a:latin typeface="Trebuchet MS" panose="020B0603020202020204" pitchFamily="34" charset="0"/>
              </a:rPr>
              <a:t>και μεθοδολογικά εργαλεία </a:t>
            </a:r>
            <a:br>
              <a:rPr lang="el-GR" altLang="el-GR" sz="3600">
                <a:solidFill>
                  <a:srgbClr val="FFEEBD"/>
                </a:solidFill>
                <a:effectLst>
                  <a:outerShdw blurRad="38100" dist="38100" dir="2700000" algn="tl">
                    <a:srgbClr val="000000"/>
                  </a:outerShdw>
                </a:effectLst>
                <a:latin typeface="Trebuchet MS" panose="020B0603020202020204" pitchFamily="34" charset="0"/>
              </a:rPr>
            </a:br>
            <a:r>
              <a:rPr lang="el-GR" altLang="el-GR" sz="3600">
                <a:solidFill>
                  <a:srgbClr val="FFEEBD"/>
                </a:solidFill>
                <a:effectLst>
                  <a:outerShdw blurRad="38100" dist="38100" dir="2700000" algn="tl">
                    <a:srgbClr val="000000"/>
                  </a:outerShdw>
                </a:effectLst>
                <a:latin typeface="Trebuchet MS" panose="020B0603020202020204" pitchFamily="34" charset="0"/>
              </a:rPr>
              <a:t>για την προσέγγιση </a:t>
            </a:r>
            <a:br>
              <a:rPr lang="el-GR" altLang="el-GR" sz="3600">
                <a:solidFill>
                  <a:srgbClr val="FFEEBD"/>
                </a:solidFill>
                <a:effectLst>
                  <a:outerShdw blurRad="38100" dist="38100" dir="2700000" algn="tl">
                    <a:srgbClr val="000000"/>
                  </a:outerShdw>
                </a:effectLst>
                <a:latin typeface="Trebuchet MS" panose="020B0603020202020204" pitchFamily="34" charset="0"/>
              </a:rPr>
            </a:br>
            <a:r>
              <a:rPr lang="el-GR" altLang="el-GR" sz="3600">
                <a:solidFill>
                  <a:srgbClr val="FFEEBD"/>
                </a:solidFill>
                <a:effectLst>
                  <a:outerShdw blurRad="38100" dist="38100" dir="2700000" algn="tl">
                    <a:srgbClr val="000000"/>
                  </a:outerShdw>
                </a:effectLst>
                <a:latin typeface="Trebuchet MS" panose="020B0603020202020204" pitchFamily="34" charset="0"/>
              </a:rPr>
              <a:t>της Νέας Ελληνικής Λογοτεχνίας </a:t>
            </a:r>
            <a:br>
              <a:rPr lang="el-GR" altLang="el-GR" sz="3600">
                <a:solidFill>
                  <a:srgbClr val="FFEEBD"/>
                </a:solidFill>
                <a:effectLst>
                  <a:outerShdw blurRad="38100" dist="38100" dir="2700000" algn="tl">
                    <a:srgbClr val="000000"/>
                  </a:outerShdw>
                </a:effectLst>
                <a:latin typeface="Trebuchet MS" panose="020B0603020202020204" pitchFamily="34" charset="0"/>
              </a:rPr>
            </a:br>
            <a:r>
              <a:rPr lang="el-GR" altLang="el-GR" sz="3600">
                <a:solidFill>
                  <a:srgbClr val="FFEEBD"/>
                </a:solidFill>
                <a:effectLst>
                  <a:outerShdw blurRad="38100" dist="38100" dir="2700000" algn="tl">
                    <a:srgbClr val="000000"/>
                  </a:outerShdw>
                </a:effectLst>
                <a:latin typeface="Trebuchet MS" panose="020B0603020202020204" pitchFamily="34" charset="0"/>
              </a:rPr>
              <a:t>Α΄ Λυκείου</a:t>
            </a:r>
            <a:br>
              <a:rPr lang="el-GR" altLang="el-GR" sz="3600">
                <a:solidFill>
                  <a:srgbClr val="FFEEBD"/>
                </a:solidFill>
                <a:effectLst>
                  <a:outerShdw blurRad="38100" dist="38100" dir="2700000" algn="tl">
                    <a:srgbClr val="000000"/>
                  </a:outerShdw>
                </a:effectLst>
                <a:latin typeface="Trebuchet MS" panose="020B0603020202020204" pitchFamily="34" charset="0"/>
              </a:rPr>
            </a:br>
            <a:r>
              <a:rPr lang="el-GR" altLang="el-GR" sz="3800">
                <a:solidFill>
                  <a:srgbClr val="FFEEBD"/>
                </a:solidFill>
                <a:effectLst>
                  <a:outerShdw blurRad="38100" dist="38100" dir="2700000" algn="tl">
                    <a:srgbClr val="000000"/>
                  </a:outerShdw>
                </a:effectLst>
                <a:latin typeface="Trebuchet MS" panose="020B0603020202020204" pitchFamily="34" charset="0"/>
              </a:rPr>
              <a:t/>
            </a:r>
            <a:br>
              <a:rPr lang="el-GR" altLang="el-GR" sz="3800">
                <a:solidFill>
                  <a:srgbClr val="FFEEBD"/>
                </a:solidFill>
                <a:effectLst>
                  <a:outerShdw blurRad="38100" dist="38100" dir="2700000" algn="tl">
                    <a:srgbClr val="000000"/>
                  </a:outerShdw>
                </a:effectLst>
                <a:latin typeface="Trebuchet MS" panose="020B0603020202020204" pitchFamily="34" charset="0"/>
              </a:rPr>
            </a:br>
            <a:r>
              <a:rPr lang="el-GR" altLang="el-GR" sz="3000">
                <a:solidFill>
                  <a:srgbClr val="FFEEBD"/>
                </a:solidFill>
                <a:latin typeface="Trebuchet MS" panose="020B0603020202020204" pitchFamily="34" charset="0"/>
              </a:rPr>
              <a:t>Βασιλική Δεμερτζή</a:t>
            </a:r>
            <a:r>
              <a:rPr lang="el-GR" altLang="el-GR" sz="3800">
                <a:solidFill>
                  <a:schemeClr val="tx1"/>
                </a:solidFill>
              </a:rPr>
              <a:t> </a:t>
            </a:r>
            <a:br>
              <a:rPr lang="el-GR" altLang="el-GR" sz="3800">
                <a:solidFill>
                  <a:schemeClr val="tx1"/>
                </a:solidFill>
              </a:rPr>
            </a:br>
            <a:r>
              <a:rPr lang="el-GR" altLang="el-GR" sz="3800"/>
              <a:t> </a:t>
            </a:r>
          </a:p>
        </p:txBody>
      </p:sp>
      <p:pic>
        <p:nvPicPr>
          <p:cNvPr id="528391" name="Picture 7" descr="http://accessgallery.org/wp-content/gallery/99-pieces-artwork-2010/carlos-michael-finn.jpg"/>
          <p:cNvPicPr>
            <a:picLocks noChangeAspect="1" noChangeArrowheads="1"/>
          </p:cNvPicPr>
          <p:nvPr/>
        </p:nvPicPr>
        <p:blipFill>
          <a:blip r:embed="rId2">
            <a:extLst>
              <a:ext uri="{28A0092B-C50C-407E-A947-70E740481C1C}">
                <a14:useLocalDpi xmlns:a14="http://schemas.microsoft.com/office/drawing/2010/main" val="0"/>
              </a:ext>
            </a:extLst>
          </a:blip>
          <a:srcRect b="5478"/>
          <a:stretch>
            <a:fillRect/>
          </a:stretch>
        </p:blipFill>
        <p:spPr bwMode="auto">
          <a:xfrm>
            <a:off x="250825" y="1268413"/>
            <a:ext cx="4176713" cy="4465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18" name="Rectangle 2"/>
          <p:cNvSpPr>
            <a:spLocks noChangeArrowheads="1"/>
          </p:cNvSpPr>
          <p:nvPr/>
        </p:nvSpPr>
        <p:spPr bwMode="auto">
          <a:xfrm>
            <a:off x="4932363" y="5589588"/>
            <a:ext cx="35290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endParaRPr lang="el-GR" altLang="el-GR" sz="1600" b="1">
              <a:solidFill>
                <a:schemeClr val="tx2"/>
              </a:solidFill>
              <a:latin typeface="Trebuchet MS" panose="020B0603020202020204" pitchFamily="34" charset="0"/>
            </a:endParaRPr>
          </a:p>
        </p:txBody>
      </p:sp>
      <p:sp>
        <p:nvSpPr>
          <p:cNvPr id="572419" name="Rectangle 3"/>
          <p:cNvSpPr>
            <a:spLocks noChangeArrowheads="1"/>
          </p:cNvSpPr>
          <p:nvPr/>
        </p:nvSpPr>
        <p:spPr bwMode="auto">
          <a:xfrm>
            <a:off x="539750" y="333375"/>
            <a:ext cx="82296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r>
              <a:rPr lang="el-GR" altLang="el-GR" sz="3200" b="1">
                <a:effectLst>
                  <a:outerShdw blurRad="38100" dist="38100" dir="2700000" algn="tl">
                    <a:srgbClr val="C0C0C0"/>
                  </a:outerShdw>
                </a:effectLst>
                <a:latin typeface="Trebuchet MS" panose="020B0603020202020204" pitchFamily="34" charset="0"/>
              </a:rPr>
              <a:t>Ενότητα: Παράδοση &amp; Μοντερνισμός</a:t>
            </a:r>
            <a:r>
              <a:rPr lang="el-GR" altLang="el-GR" sz="2800" b="1">
                <a:effectLst>
                  <a:outerShdw blurRad="38100" dist="38100" dir="2700000" algn="tl">
                    <a:srgbClr val="C0C0C0"/>
                  </a:outerShdw>
                </a:effectLst>
                <a:latin typeface="Trebuchet MS" panose="020B0603020202020204" pitchFamily="34" charset="0"/>
              </a:rPr>
              <a:t>  </a:t>
            </a:r>
          </a:p>
        </p:txBody>
      </p:sp>
      <p:pic>
        <p:nvPicPr>
          <p:cNvPr id="572420" name="Picture 2"/>
          <p:cNvPicPr>
            <a:picLocks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755650" y="1557338"/>
            <a:ext cx="3192463" cy="3543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2421" name="Picture 5" descr="http://www.chinaoilpaintinggallery.com/oilpainting/pablo-picasso/abstract-painting-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0650" y="1628775"/>
            <a:ext cx="3046413" cy="3671888"/>
          </a:xfrm>
          <a:prstGeom prst="rect">
            <a:avLst/>
          </a:prstGeom>
          <a:noFill/>
          <a:extLst>
            <a:ext uri="{909E8E84-426E-40DD-AFC4-6F175D3DCCD1}">
              <a14:hiddenFill xmlns:a14="http://schemas.microsoft.com/office/drawing/2010/main">
                <a:solidFill>
                  <a:srgbClr val="FFFFFF"/>
                </a:solidFill>
              </a14:hiddenFill>
            </a:ext>
          </a:extLst>
        </p:spPr>
      </p:pic>
      <p:sp>
        <p:nvSpPr>
          <p:cNvPr id="572422" name="6 - Ορθογώνιο"/>
          <p:cNvSpPr>
            <a:spLocks noChangeArrowheads="1"/>
          </p:cNvSpPr>
          <p:nvPr/>
        </p:nvSpPr>
        <p:spPr bwMode="auto">
          <a:xfrm>
            <a:off x="1692275" y="5516563"/>
            <a:ext cx="11207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l-GR" altLang="el-GR" sz="2000" b="1">
                <a:latin typeface="Calibri" panose="020F0502020204030204" pitchFamily="34" charset="0"/>
                <a:cs typeface="Arial" panose="020B0604020202020204" pitchFamily="34" charset="0"/>
              </a:rPr>
              <a:t>Botticelli</a:t>
            </a:r>
            <a:endParaRPr lang="el-GR" altLang="el-GR" sz="2000">
              <a:latin typeface="Calibri" panose="020F0502020204030204" pitchFamily="34" charset="0"/>
              <a:cs typeface="Arial" panose="020B0604020202020204" pitchFamily="34" charset="0"/>
            </a:endParaRPr>
          </a:p>
        </p:txBody>
      </p:sp>
      <p:sp>
        <p:nvSpPr>
          <p:cNvPr id="572423" name="6 - Ορθογώνιο"/>
          <p:cNvSpPr>
            <a:spLocks noChangeArrowheads="1"/>
          </p:cNvSpPr>
          <p:nvPr/>
        </p:nvSpPr>
        <p:spPr bwMode="auto">
          <a:xfrm>
            <a:off x="6156325" y="5589588"/>
            <a:ext cx="952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altLang="el-GR" sz="2000" b="1">
                <a:latin typeface="Calibri" panose="020F0502020204030204" pitchFamily="34" charset="0"/>
                <a:cs typeface="Arial" panose="020B0604020202020204" pitchFamily="34" charset="0"/>
              </a:rPr>
              <a:t>Picasso</a:t>
            </a:r>
            <a:endParaRPr lang="el-GR" altLang="el-GR" sz="2000">
              <a:latin typeface="Calibri" panose="020F050202020403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23850" y="981075"/>
            <a:ext cx="8353425" cy="5400675"/>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2000" b="1">
                <a:latin typeface="Trebuchet MS" panose="020B0603020202020204" pitchFamily="34" charset="0"/>
              </a:rPr>
              <a:t>α</a:t>
            </a:r>
          </a:p>
          <a:p>
            <a:r>
              <a:rPr lang="el-GR" altLang="el-GR" sz="2000" b="1">
                <a:latin typeface="Trebuchet MS" panose="020B0603020202020204" pitchFamily="34" charset="0"/>
              </a:rPr>
              <a:t>α1. </a:t>
            </a:r>
            <a:r>
              <a:rPr lang="el-GR" altLang="el-GR" sz="2000">
                <a:latin typeface="Trebuchet MS" panose="020B0603020202020204" pitchFamily="34" charset="0"/>
              </a:rPr>
              <a:t>Να μπορεί να διακρίνει αν ένα ποίημα ανήκει στην </a:t>
            </a:r>
            <a:r>
              <a:rPr lang="el-GR" altLang="el-GR" sz="2000" b="1">
                <a:latin typeface="Trebuchet MS" panose="020B0603020202020204" pitchFamily="34" charset="0"/>
              </a:rPr>
              <a:t>παραδοσιακή </a:t>
            </a:r>
            <a:r>
              <a:rPr lang="el-GR" altLang="el-GR" sz="2000">
                <a:latin typeface="Trebuchet MS" panose="020B0603020202020204" pitchFamily="34" charset="0"/>
              </a:rPr>
              <a:t>ή στη </a:t>
            </a:r>
            <a:r>
              <a:rPr lang="el-GR" altLang="el-GR" sz="2000" b="1">
                <a:latin typeface="Trebuchet MS" panose="020B0603020202020204" pitchFamily="34" charset="0"/>
              </a:rPr>
              <a:t>μοντέρνα</a:t>
            </a:r>
            <a:r>
              <a:rPr lang="el-GR" altLang="el-GR" sz="2000">
                <a:latin typeface="Trebuchet MS" panose="020B0603020202020204" pitchFamily="34" charset="0"/>
              </a:rPr>
              <a:t> ποίηση. </a:t>
            </a:r>
          </a:p>
          <a:p>
            <a:r>
              <a:rPr lang="el-GR" altLang="el-GR" sz="2000" b="1">
                <a:latin typeface="Trebuchet MS" panose="020B0603020202020204" pitchFamily="34" charset="0"/>
              </a:rPr>
              <a:t>α2. </a:t>
            </a:r>
            <a:r>
              <a:rPr lang="el-GR" altLang="el-GR" sz="2000">
                <a:latin typeface="Trebuchet MS" panose="020B0603020202020204" pitchFamily="34" charset="0"/>
              </a:rPr>
              <a:t>Να αναγνωρίζει στο κείμενο τα </a:t>
            </a:r>
            <a:r>
              <a:rPr lang="el-GR" altLang="el-GR" sz="2000" b="1">
                <a:latin typeface="Trebuchet MS" panose="020B0603020202020204" pitchFamily="34" charset="0"/>
              </a:rPr>
              <a:t>μορφικά χαρακτηριστικά</a:t>
            </a:r>
            <a:r>
              <a:rPr lang="el-GR" altLang="el-GR" sz="2000">
                <a:latin typeface="Trebuchet MS" panose="020B0603020202020204" pitchFamily="34" charset="0"/>
              </a:rPr>
              <a:t> της παραδοσιακής ποίησης ή αντιστοίχως της μοντέρνας ποίησης</a:t>
            </a:r>
          </a:p>
          <a:p>
            <a:r>
              <a:rPr lang="el-GR" altLang="el-GR" sz="2000" b="1">
                <a:latin typeface="Trebuchet MS" panose="020B0603020202020204" pitchFamily="34" charset="0"/>
              </a:rPr>
              <a:t>α3. </a:t>
            </a:r>
            <a:r>
              <a:rPr lang="el-GR" altLang="el-GR" sz="2000">
                <a:latin typeface="Trebuchet MS" panose="020B0603020202020204" pitchFamily="34" charset="0"/>
              </a:rPr>
              <a:t>Να αξιολογεί τις μορφικές </a:t>
            </a:r>
            <a:r>
              <a:rPr lang="el-GR" altLang="el-GR" sz="2000" b="1">
                <a:latin typeface="Trebuchet MS" panose="020B0603020202020204" pitchFamily="34" charset="0"/>
              </a:rPr>
              <a:t>επιλογές</a:t>
            </a:r>
            <a:r>
              <a:rPr lang="el-GR" altLang="el-GR" sz="2000">
                <a:latin typeface="Trebuchet MS" panose="020B0603020202020204" pitchFamily="34" charset="0"/>
              </a:rPr>
              <a:t> του ποιητή.</a:t>
            </a:r>
          </a:p>
          <a:p>
            <a:pPr>
              <a:buFont typeface="Wingdings" panose="05000000000000000000" pitchFamily="2" charset="2"/>
              <a:buNone/>
            </a:pPr>
            <a:r>
              <a:rPr lang="el-GR" altLang="el-GR" sz="2000" b="1">
                <a:latin typeface="Trebuchet MS" panose="020B0603020202020204" pitchFamily="34" charset="0"/>
              </a:rPr>
              <a:t>β</a:t>
            </a:r>
          </a:p>
          <a:p>
            <a:r>
              <a:rPr lang="el-GR" altLang="el-GR" sz="2000" b="1">
                <a:latin typeface="Trebuchet MS" panose="020B0603020202020204" pitchFamily="34" charset="0"/>
              </a:rPr>
              <a:t>β1. </a:t>
            </a:r>
            <a:r>
              <a:rPr lang="el-GR" altLang="el-GR" sz="2000">
                <a:latin typeface="Trebuchet MS" panose="020B0603020202020204" pitchFamily="34" charset="0"/>
              </a:rPr>
              <a:t>Να επισημαίνει στο κείμενο </a:t>
            </a:r>
            <a:r>
              <a:rPr lang="el-GR" altLang="el-GR" sz="2000" b="1">
                <a:latin typeface="Trebuchet MS" panose="020B0603020202020204" pitchFamily="34" charset="0"/>
              </a:rPr>
              <a:t>εκφραστικά μέσα/ εκφραστικούς τρόπους</a:t>
            </a:r>
            <a:r>
              <a:rPr lang="el-GR" altLang="el-GR" sz="2000">
                <a:latin typeface="Trebuchet MS" panose="020B0603020202020204" pitchFamily="34" charset="0"/>
              </a:rPr>
              <a:t> (μεταφορές, παρομοιώσεις, εικόνες, προσωποποιήσεις, αντιθέσεις, επαναλήψεις κ.λπ.) </a:t>
            </a:r>
          </a:p>
          <a:p>
            <a:r>
              <a:rPr lang="el-GR" altLang="el-GR" sz="2000" b="1">
                <a:latin typeface="Trebuchet MS" panose="020B0603020202020204" pitchFamily="34" charset="0"/>
              </a:rPr>
              <a:t>β2. </a:t>
            </a:r>
            <a:r>
              <a:rPr lang="el-GR" altLang="el-GR" sz="2000">
                <a:latin typeface="Trebuchet MS" panose="020B0603020202020204" pitchFamily="34" charset="0"/>
              </a:rPr>
              <a:t>Να αναγνωρίζει στο κείμενο </a:t>
            </a:r>
            <a:r>
              <a:rPr lang="el-GR" altLang="el-GR" sz="2000" b="1">
                <a:latin typeface="Trebuchet MS" panose="020B0603020202020204" pitchFamily="34" charset="0"/>
              </a:rPr>
              <a:t>στοιχεία που αφορούν τη γλώσσα</a:t>
            </a:r>
            <a:r>
              <a:rPr lang="el-GR" altLang="el-GR" sz="2000">
                <a:latin typeface="Trebuchet MS" panose="020B0603020202020204" pitchFamily="34" charset="0"/>
              </a:rPr>
              <a:t> </a:t>
            </a:r>
            <a:r>
              <a:rPr lang="el-GR" altLang="el-GR" sz="2000" b="1">
                <a:latin typeface="Trebuchet MS" panose="020B0603020202020204" pitchFamily="34" charset="0"/>
              </a:rPr>
              <a:t>β3. </a:t>
            </a:r>
            <a:r>
              <a:rPr lang="el-GR" altLang="el-GR" sz="2000">
                <a:latin typeface="Trebuchet MS" panose="020B0603020202020204" pitchFamily="34" charset="0"/>
              </a:rPr>
              <a:t>Να σχολιάζει τη </a:t>
            </a:r>
            <a:r>
              <a:rPr lang="el-GR" altLang="el-GR" sz="2000" b="1">
                <a:latin typeface="Trebuchet MS" panose="020B0603020202020204" pitchFamily="34" charset="0"/>
              </a:rPr>
              <a:t>λειτουργία</a:t>
            </a:r>
            <a:r>
              <a:rPr lang="el-GR" altLang="el-GR" sz="2000">
                <a:latin typeface="Trebuchet MS" panose="020B0603020202020204" pitchFamily="34" charset="0"/>
              </a:rPr>
              <a:t> των εκφραστικών μέσων, των ρηματικών προσώπων και της στίξης </a:t>
            </a:r>
          </a:p>
          <a:p>
            <a:r>
              <a:rPr lang="el-GR" altLang="el-GR" sz="2000" b="1">
                <a:latin typeface="Trebuchet MS" panose="020B0603020202020204" pitchFamily="34" charset="0"/>
              </a:rPr>
              <a:t>β4. </a:t>
            </a:r>
            <a:r>
              <a:rPr lang="el-GR" altLang="el-GR" sz="2000">
                <a:latin typeface="Trebuchet MS" panose="020B0603020202020204" pitchFamily="34" charset="0"/>
              </a:rPr>
              <a:t>Να σχολιάζει τη γλώσσα του κειμένου κάνοντας αναφορά στις </a:t>
            </a:r>
            <a:r>
              <a:rPr lang="el-GR" altLang="el-GR" sz="2000" b="1">
                <a:latin typeface="Trebuchet MS" panose="020B0603020202020204" pitchFamily="34" charset="0"/>
              </a:rPr>
              <a:t>γλωσσικές επιλογές</a:t>
            </a:r>
            <a:r>
              <a:rPr lang="el-GR" altLang="el-GR" sz="2000">
                <a:latin typeface="Trebuchet MS" panose="020B0603020202020204" pitchFamily="34" charset="0"/>
              </a:rPr>
              <a:t> του ποιητή. </a:t>
            </a:r>
          </a:p>
          <a:p>
            <a:endParaRPr lang="el-GR" altLang="el-GR" sz="2000">
              <a:latin typeface="Trebuchet MS" panose="020B0603020202020204" pitchFamily="34" charset="0"/>
            </a:endParaRPr>
          </a:p>
        </p:txBody>
      </p:sp>
      <p:sp>
        <p:nvSpPr>
          <p:cNvPr id="587779" name="Rectangle 3"/>
          <p:cNvSpPr>
            <a:spLocks noChangeArrowheads="1"/>
          </p:cNvSpPr>
          <p:nvPr/>
        </p:nvSpPr>
        <p:spPr bwMode="auto">
          <a:xfrm>
            <a:off x="468313" y="333375"/>
            <a:ext cx="6264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r>
              <a:rPr lang="el-GR" altLang="el-GR" sz="2800" b="1">
                <a:effectLst>
                  <a:outerShdw blurRad="38100" dist="38100" dir="2700000" algn="tl">
                    <a:srgbClr val="C0C0C0"/>
                  </a:outerShdw>
                </a:effectLst>
                <a:latin typeface="Trebuchet MS" panose="020B0603020202020204" pitchFamily="34" charset="0"/>
              </a:rPr>
              <a:t>Τράπεζα θεμάτων</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23850" y="1052513"/>
            <a:ext cx="8496300" cy="5616575"/>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2000" b="1">
                <a:latin typeface="Trebuchet MS" panose="020B0603020202020204" pitchFamily="34" charset="0"/>
              </a:rPr>
              <a:t>γ</a:t>
            </a:r>
          </a:p>
          <a:p>
            <a:r>
              <a:rPr lang="el-GR" altLang="el-GR" sz="2000">
                <a:latin typeface="Trebuchet MS" panose="020B0603020202020204" pitchFamily="34" charset="0"/>
              </a:rPr>
              <a:t>γ1. Να γνωρίζει τα γενικά </a:t>
            </a:r>
            <a:r>
              <a:rPr lang="el-GR" altLang="el-GR" sz="2000" b="1">
                <a:latin typeface="Trebuchet MS" panose="020B0603020202020204" pitchFamily="34" charset="0"/>
              </a:rPr>
              <a:t>χαρακτηριστικά των λογοτεχνικών ρευμάτων</a:t>
            </a:r>
            <a:r>
              <a:rPr lang="el-GR" altLang="el-GR" sz="2000">
                <a:latin typeface="Trebuchet MS" panose="020B0603020202020204" pitchFamily="34" charset="0"/>
              </a:rPr>
              <a:t> (ρομαντισμός παρνασσισμός, συμβολισμός, μοντερνισμός, υπερρεαλισμός).</a:t>
            </a:r>
          </a:p>
          <a:p>
            <a:r>
              <a:rPr lang="el-GR" altLang="el-GR" sz="2000">
                <a:latin typeface="Trebuchet MS" panose="020B0603020202020204" pitchFamily="34" charset="0"/>
              </a:rPr>
              <a:t>γ2. Να μπορεί να διακρίνει, αν </a:t>
            </a:r>
            <a:r>
              <a:rPr lang="el-GR" altLang="el-GR" sz="2000" b="1">
                <a:latin typeface="Trebuchet MS" panose="020B0603020202020204" pitchFamily="34" charset="0"/>
              </a:rPr>
              <a:t>συνυπάρχουν</a:t>
            </a:r>
            <a:r>
              <a:rPr lang="el-GR" altLang="el-GR" sz="2000">
                <a:latin typeface="Trebuchet MS" panose="020B0603020202020204" pitchFamily="34" charset="0"/>
              </a:rPr>
              <a:t> στο ίδιο ποίημα χαρακτηριστικά από </a:t>
            </a:r>
            <a:r>
              <a:rPr lang="el-GR" altLang="el-GR" sz="2000" b="1">
                <a:latin typeface="Trebuchet MS" panose="020B0603020202020204" pitchFamily="34" charset="0"/>
              </a:rPr>
              <a:t>περισσότερα του ενός</a:t>
            </a:r>
            <a:r>
              <a:rPr lang="el-GR" altLang="el-GR" sz="2000">
                <a:latin typeface="Trebuchet MS" panose="020B0603020202020204" pitchFamily="34" charset="0"/>
              </a:rPr>
              <a:t> </a:t>
            </a:r>
            <a:r>
              <a:rPr lang="el-GR" altLang="el-GR" sz="2000" b="1">
                <a:latin typeface="Trebuchet MS" panose="020B0603020202020204" pitchFamily="34" charset="0"/>
              </a:rPr>
              <a:t>λογοτεχνικά ρεύματα</a:t>
            </a:r>
            <a:r>
              <a:rPr lang="el-GR" altLang="el-GR" sz="2000">
                <a:latin typeface="Trebuchet MS" panose="020B0603020202020204" pitchFamily="34" charset="0"/>
              </a:rPr>
              <a:t>. </a:t>
            </a:r>
          </a:p>
          <a:p>
            <a:r>
              <a:rPr lang="el-GR" altLang="el-GR" sz="2000">
                <a:latin typeface="Trebuchet MS" panose="020B0603020202020204" pitchFamily="34" charset="0"/>
              </a:rPr>
              <a:t>γ3. Να </a:t>
            </a:r>
            <a:r>
              <a:rPr lang="el-GR" altLang="el-GR" sz="2000" b="1">
                <a:latin typeface="Trebuchet MS" panose="020B0603020202020204" pitchFamily="34" charset="0"/>
              </a:rPr>
              <a:t>σχολιάζει στίχους ή εκφράσεις</a:t>
            </a:r>
            <a:r>
              <a:rPr lang="el-GR" altLang="el-GR" sz="2000">
                <a:latin typeface="Trebuchet MS" panose="020B0603020202020204" pitchFamily="34" charset="0"/>
              </a:rPr>
              <a:t> του ποιήματος, οι οποίοι συνδέονται με χαρακτηριστικά του λογοτεχνικού ρεύματος. </a:t>
            </a:r>
            <a:endParaRPr lang="el-GR" altLang="el-GR">
              <a:latin typeface="Trebuchet MS" panose="020B0603020202020204" pitchFamily="34" charset="0"/>
            </a:endParaRPr>
          </a:p>
          <a:p>
            <a:pPr>
              <a:buFont typeface="Wingdings" panose="05000000000000000000" pitchFamily="2" charset="2"/>
              <a:buNone/>
            </a:pPr>
            <a:r>
              <a:rPr lang="el-GR" altLang="el-GR" sz="2000" b="1">
                <a:latin typeface="Trebuchet MS" panose="020B0603020202020204" pitchFamily="34" charset="0"/>
              </a:rPr>
              <a:t>δ</a:t>
            </a:r>
          </a:p>
          <a:p>
            <a:r>
              <a:rPr lang="el-GR" altLang="el-GR" sz="2000">
                <a:latin typeface="Trebuchet MS" panose="020B0603020202020204" pitchFamily="34" charset="0"/>
              </a:rPr>
              <a:t>δ1. Να εντοπίζει το </a:t>
            </a:r>
            <a:r>
              <a:rPr lang="el-GR" altLang="el-GR" sz="2000" b="1">
                <a:latin typeface="Trebuchet MS" panose="020B0603020202020204" pitchFamily="34" charset="0"/>
              </a:rPr>
              <a:t>κεντρικό θέμα</a:t>
            </a:r>
            <a:r>
              <a:rPr lang="el-GR" altLang="el-GR" sz="2000">
                <a:latin typeface="Trebuchet MS" panose="020B0603020202020204" pitchFamily="34" charset="0"/>
              </a:rPr>
              <a:t> του κειμένου. </a:t>
            </a:r>
          </a:p>
          <a:p>
            <a:r>
              <a:rPr lang="el-GR" altLang="el-GR" sz="2000">
                <a:latin typeface="Trebuchet MS" panose="020B0603020202020204" pitchFamily="34" charset="0"/>
              </a:rPr>
              <a:t>δ2 Να αποκωδικοποιεί τα </a:t>
            </a:r>
            <a:r>
              <a:rPr lang="el-GR" altLang="el-GR" sz="2000" b="1">
                <a:latin typeface="Trebuchet MS" panose="020B0603020202020204" pitchFamily="34" charset="0"/>
              </a:rPr>
              <a:t>βασικά σύμβολα</a:t>
            </a:r>
            <a:r>
              <a:rPr lang="el-GR" altLang="el-GR" sz="2000">
                <a:latin typeface="Trebuchet MS" panose="020B0603020202020204" pitchFamily="34" charset="0"/>
              </a:rPr>
              <a:t> του ποιήματος και να αιτιολογεί την απάντησή του με στοιχεία του κειμένου. </a:t>
            </a:r>
          </a:p>
          <a:p>
            <a:r>
              <a:rPr lang="el-GR" altLang="el-GR" sz="2000">
                <a:latin typeface="Trebuchet MS" panose="020B0603020202020204" pitchFamily="34" charset="0"/>
              </a:rPr>
              <a:t>δ3. Να </a:t>
            </a:r>
            <a:r>
              <a:rPr lang="el-GR" altLang="el-GR" sz="2000" b="1">
                <a:latin typeface="Trebuchet MS" panose="020B0603020202020204" pitchFamily="34" charset="0"/>
              </a:rPr>
              <a:t>σχολιάζει </a:t>
            </a:r>
            <a:r>
              <a:rPr lang="el-GR" altLang="el-GR" sz="2000">
                <a:latin typeface="Trebuchet MS" panose="020B0603020202020204" pitchFamily="34" charset="0"/>
              </a:rPr>
              <a:t>σε μία έως δύο παραγράφους </a:t>
            </a:r>
            <a:r>
              <a:rPr lang="el-GR" altLang="el-GR" sz="2000" b="1">
                <a:latin typeface="Trebuchet MS" panose="020B0603020202020204" pitchFamily="34" charset="0"/>
              </a:rPr>
              <a:t>στίχους </a:t>
            </a:r>
            <a:r>
              <a:rPr lang="el-GR" altLang="el-GR" sz="2000">
                <a:latin typeface="Trebuchet MS" panose="020B0603020202020204" pitchFamily="34" charset="0"/>
              </a:rPr>
              <a:t>του κειμένου. </a:t>
            </a:r>
          </a:p>
          <a:p>
            <a:r>
              <a:rPr lang="el-GR" altLang="el-GR" sz="2000">
                <a:latin typeface="Trebuchet MS" panose="020B0603020202020204" pitchFamily="34" charset="0"/>
              </a:rPr>
              <a:t>δ4. Να προβαίνει, εφόσον το κείμενο προσφέρεται, σε </a:t>
            </a:r>
            <a:r>
              <a:rPr lang="el-GR" altLang="el-GR" sz="2000" b="1">
                <a:latin typeface="Trebuchet MS" panose="020B0603020202020204" pitchFamily="34" charset="0"/>
              </a:rPr>
              <a:t>αξιολογήσεις των στάσεων και αντιλήψεων</a:t>
            </a:r>
            <a:r>
              <a:rPr lang="el-GR" altLang="el-GR" sz="2000">
                <a:latin typeface="Trebuchet MS" panose="020B0603020202020204" pitchFamily="34" charset="0"/>
              </a:rPr>
              <a:t> που κυριαρχούν στο κείμενο</a:t>
            </a:r>
            <a:r>
              <a:rPr lang="el-GR" altLang="el-GR"/>
              <a:t>. </a:t>
            </a:r>
          </a:p>
        </p:txBody>
      </p:sp>
      <p:sp>
        <p:nvSpPr>
          <p:cNvPr id="583683" name="Rectangle 3"/>
          <p:cNvSpPr>
            <a:spLocks noChangeArrowheads="1"/>
          </p:cNvSpPr>
          <p:nvPr/>
        </p:nvSpPr>
        <p:spPr bwMode="auto">
          <a:xfrm>
            <a:off x="468313" y="333375"/>
            <a:ext cx="626427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r>
              <a:rPr lang="el-GR" altLang="el-GR" sz="2800" b="1">
                <a:effectLst>
                  <a:outerShdw blurRad="38100" dist="38100" dir="2700000" algn="tl">
                    <a:srgbClr val="C0C0C0"/>
                  </a:outerShdw>
                </a:effectLst>
                <a:latin typeface="Trebuchet MS" panose="020B0603020202020204" pitchFamily="34" charset="0"/>
              </a:rPr>
              <a:t>Εκπαιδευτικοί τάξης</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sz="half" idx="4294967295"/>
          </p:nvPr>
        </p:nvSpPr>
        <p:spPr>
          <a:xfrm>
            <a:off x="1187450" y="1341438"/>
            <a:ext cx="7200900" cy="4032250"/>
          </a:xfrm>
          <a:ln>
            <a:solidFill>
              <a:schemeClr val="hlink"/>
            </a:solidFill>
          </a:ln>
        </p:spPr>
        <p:txBody>
          <a:bodyPr/>
          <a:lstStyle/>
          <a:p>
            <a:pPr>
              <a:lnSpc>
                <a:spcPct val="90000"/>
              </a:lnSpc>
              <a:buFont typeface="Wingdings" panose="05000000000000000000" pitchFamily="2" charset="2"/>
              <a:buNone/>
            </a:pPr>
            <a:endParaRPr lang="el-GR" altLang="el-GR" sz="1100" b="1">
              <a:effectLst>
                <a:outerShdw blurRad="38100" dist="38100" dir="2700000" algn="tl">
                  <a:srgbClr val="C0C0C0"/>
                </a:outerShdw>
              </a:effectLst>
              <a:latin typeface="Trebuchet MS" panose="020B0603020202020204" pitchFamily="34" charset="0"/>
            </a:endParaRPr>
          </a:p>
          <a:p>
            <a:pPr algn="just">
              <a:lnSpc>
                <a:spcPct val="105000"/>
              </a:lnSpc>
              <a:buFont typeface="Wingdings" panose="05000000000000000000" pitchFamily="2" charset="2"/>
              <a:buNone/>
            </a:pPr>
            <a:r>
              <a:rPr lang="el-GR" altLang="el-GR" sz="2800" b="1">
                <a:effectLst>
                  <a:outerShdw blurRad="38100" dist="38100" dir="2700000" algn="tl">
                    <a:srgbClr val="C0C0C0"/>
                  </a:outerShdw>
                </a:effectLst>
                <a:latin typeface="Trebuchet MS" panose="020B0603020202020204" pitchFamily="34" charset="0"/>
              </a:rPr>
              <a:t>					</a:t>
            </a:r>
            <a:r>
              <a:rPr lang="el-GR" altLang="el-GR" b="1">
                <a:effectLst>
                  <a:outerShdw blurRad="38100" dist="38100" dir="2700000" algn="tl">
                    <a:srgbClr val="C0C0C0"/>
                  </a:outerShdw>
                </a:effectLst>
                <a:latin typeface="Trebuchet MS" panose="020B0603020202020204" pitchFamily="34" charset="0"/>
              </a:rPr>
              <a:t>Τα σημεία</a:t>
            </a:r>
          </a:p>
          <a:p>
            <a:pPr algn="just">
              <a:lnSpc>
                <a:spcPct val="105000"/>
              </a:lnSpc>
              <a:buFont typeface="Wingdings" panose="05000000000000000000" pitchFamily="2" charset="2"/>
              <a:buNone/>
            </a:pPr>
            <a:r>
              <a:rPr lang="el-GR" altLang="el-GR" sz="2800" b="1">
                <a:effectLst>
                  <a:outerShdw blurRad="38100" dist="38100" dir="2700000" algn="tl">
                    <a:srgbClr val="C0C0C0"/>
                  </a:outerShdw>
                </a:effectLst>
                <a:latin typeface="Trebuchet MS" panose="020B0603020202020204" pitchFamily="34" charset="0"/>
              </a:rPr>
              <a:t>					σ</a:t>
            </a:r>
            <a:r>
              <a:rPr lang="el-GR" altLang="el-GR" b="1">
                <a:effectLst>
                  <a:outerShdw blurRad="38100" dist="38100" dir="2700000" algn="tl">
                    <a:srgbClr val="C0C0C0"/>
                  </a:outerShdw>
                </a:effectLst>
                <a:latin typeface="Trebuchet MS" panose="020B0603020202020204" pitchFamily="34" charset="0"/>
              </a:rPr>
              <a:t>τα οποία θα 					πρέπει </a:t>
            </a:r>
          </a:p>
          <a:p>
            <a:pPr algn="just">
              <a:lnSpc>
                <a:spcPct val="105000"/>
              </a:lnSpc>
              <a:buFont typeface="Wingdings" panose="05000000000000000000" pitchFamily="2" charset="2"/>
              <a:buNone/>
            </a:pPr>
            <a:r>
              <a:rPr lang="el-GR" altLang="el-GR" b="1">
                <a:effectLst>
                  <a:outerShdw blurRad="38100" dist="38100" dir="2700000" algn="tl">
                    <a:srgbClr val="C0C0C0"/>
                  </a:outerShdw>
                </a:effectLst>
                <a:latin typeface="Trebuchet MS" panose="020B0603020202020204" pitchFamily="34" charset="0"/>
              </a:rPr>
              <a:t>					να ασκηθούν</a:t>
            </a:r>
          </a:p>
          <a:p>
            <a:pPr algn="just">
              <a:lnSpc>
                <a:spcPct val="105000"/>
              </a:lnSpc>
              <a:buFont typeface="Wingdings" panose="05000000000000000000" pitchFamily="2" charset="2"/>
              <a:buNone/>
            </a:pPr>
            <a:r>
              <a:rPr lang="el-GR" altLang="el-GR" b="1">
                <a:effectLst>
                  <a:outerShdw blurRad="38100" dist="38100" dir="2700000" algn="tl">
                    <a:srgbClr val="C0C0C0"/>
                  </a:outerShdw>
                </a:effectLst>
                <a:latin typeface="Trebuchet MS" panose="020B0603020202020204" pitchFamily="34" charset="0"/>
              </a:rPr>
              <a:t> 					οι</a:t>
            </a:r>
          </a:p>
          <a:p>
            <a:pPr algn="just">
              <a:lnSpc>
                <a:spcPct val="105000"/>
              </a:lnSpc>
              <a:buFont typeface="Wingdings" panose="05000000000000000000" pitchFamily="2" charset="2"/>
              <a:buNone/>
            </a:pPr>
            <a:r>
              <a:rPr lang="el-GR" altLang="el-GR" b="1">
                <a:effectLst>
                  <a:outerShdw blurRad="38100" dist="38100" dir="2700000" algn="tl">
                    <a:srgbClr val="C0C0C0"/>
                  </a:outerShdw>
                </a:effectLst>
                <a:latin typeface="Trebuchet MS" panose="020B0603020202020204" pitchFamily="34" charset="0"/>
              </a:rPr>
              <a:t> 	 				μαθητές μας</a:t>
            </a:r>
            <a:r>
              <a:rPr lang="el-GR" altLang="el-GR" sz="2700" b="1">
                <a:effectLst>
                  <a:outerShdw blurRad="38100" dist="38100" dir="2700000" algn="tl">
                    <a:srgbClr val="C0C0C0"/>
                  </a:outerShdw>
                </a:effectLst>
                <a:latin typeface="Trebuchet MS" panose="020B0603020202020204" pitchFamily="34" charset="0"/>
              </a:rPr>
              <a:t> </a:t>
            </a:r>
          </a:p>
          <a:p>
            <a:pPr>
              <a:lnSpc>
                <a:spcPct val="105000"/>
              </a:lnSpc>
              <a:buFont typeface="Wingdings" panose="05000000000000000000" pitchFamily="2" charset="2"/>
              <a:buNone/>
            </a:pPr>
            <a:endParaRPr lang="el-GR" altLang="el-GR" sz="2700" b="1">
              <a:effectLst>
                <a:outerShdw blurRad="38100" dist="38100" dir="2700000" algn="tl">
                  <a:srgbClr val="C0C0C0"/>
                </a:outerShdw>
              </a:effectLst>
              <a:latin typeface="Trebuchet MS" panose="020B0603020202020204" pitchFamily="34" charset="0"/>
            </a:endParaRPr>
          </a:p>
        </p:txBody>
      </p:sp>
      <p:pic>
        <p:nvPicPr>
          <p:cNvPr id="573443" name="Picture 3" descr="Participating-in-a-Paid-Survey"/>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l="10136" r="11832"/>
          <a:stretch>
            <a:fillRect/>
          </a:stretch>
        </p:blipFill>
        <p:spPr>
          <a:xfrm>
            <a:off x="1331913" y="1520825"/>
            <a:ext cx="2728912" cy="3779838"/>
          </a:xfrm>
          <a:solidFill>
            <a:schemeClr val="tx2"/>
          </a:solidFill>
          <a:ln/>
          <a:extLst>
            <a:ext uri="{91240B29-F687-4F45-9708-019B960494DF}">
              <a14:hiddenLine xmlns:a14="http://schemas.microsoft.com/office/drawing/2010/main" w="9525">
                <a:solidFill>
                  <a:schemeClr val="tx2"/>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5 - Θέση περιεχομένου"/>
          <p:cNvSpPr>
            <a:spLocks noGrp="1"/>
          </p:cNvSpPr>
          <p:nvPr>
            <p:ph idx="4294967295"/>
          </p:nvPr>
        </p:nvSpPr>
        <p:spPr>
          <a:xfrm>
            <a:off x="1331913" y="1484313"/>
            <a:ext cx="4681537" cy="4248150"/>
          </a:xfrm>
        </p:spPr>
        <p:txBody>
          <a:bodyPr/>
          <a:lstStyle/>
          <a:p>
            <a:pPr marL="447675" indent="-382588">
              <a:buFont typeface="Wingdings" panose="05000000000000000000" pitchFamily="2" charset="2"/>
              <a:buNone/>
            </a:pPr>
            <a:endParaRPr lang="el-GR" altLang="el-GR" sz="4400">
              <a:latin typeface="Trebuchet MS" panose="020B0603020202020204" pitchFamily="34" charset="0"/>
            </a:endParaRPr>
          </a:p>
          <a:p>
            <a:pPr marL="447675" indent="-382588">
              <a:buFont typeface="Wingdings" panose="05000000000000000000" pitchFamily="2" charset="2"/>
              <a:buNone/>
            </a:pPr>
            <a:r>
              <a:rPr lang="el-GR" altLang="el-GR" sz="3600">
                <a:latin typeface="Trebuchet MS" panose="020B0603020202020204" pitchFamily="34" charset="0"/>
              </a:rPr>
              <a:t>	Να μπορούν να διακρίνουν τη διαφορά μεταξύ ενός παραδοσιακού και ενός μοντέρνου ποιήματος</a:t>
            </a:r>
          </a:p>
        </p:txBody>
      </p:sp>
      <p:sp>
        <p:nvSpPr>
          <p:cNvPr id="8" name="7 - Καμπύλο δεξιό βέλος"/>
          <p:cNvSpPr>
            <a:spLocks noChangeArrowheads="1"/>
          </p:cNvSpPr>
          <p:nvPr/>
        </p:nvSpPr>
        <p:spPr bwMode="auto">
          <a:xfrm>
            <a:off x="611188" y="1700213"/>
            <a:ext cx="792162" cy="1152525"/>
          </a:xfrm>
          <a:prstGeom prst="curvedRightArrow">
            <a:avLst>
              <a:gd name="adj1" fmla="val 22632"/>
              <a:gd name="adj2" fmla="val 45264"/>
              <a:gd name="adj3" fmla="val 25000"/>
            </a:avLst>
          </a:prstGeom>
          <a:solidFill>
            <a:schemeClr val="accent1"/>
          </a:solidFill>
          <a:ln w="25400" algn="ctr">
            <a:solidFill>
              <a:srgbClr val="BC2665"/>
            </a:solidFill>
            <a:miter lim="800000"/>
            <a:headEnd/>
            <a:tailEnd/>
          </a:ln>
        </p:spPr>
        <p:txBody>
          <a:bodyPr anchor="ctr"/>
          <a:lstStyle/>
          <a:p>
            <a:pPr algn="ctr">
              <a:defRPr/>
            </a:pPr>
            <a:endParaRPr lang="el-GR">
              <a:latin typeface="+mn-lt"/>
            </a:endParaRPr>
          </a:p>
        </p:txBody>
      </p:sp>
      <p:pic>
        <p:nvPicPr>
          <p:cNvPr id="574468" name="Picture 2" descr="C:\Users\AGATHI\Desktop\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765175"/>
            <a:ext cx="3084513"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4469" name="4 - Εικόνα" descr="2014-09-25_233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4813"/>
            <a:ext cx="7191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 Εικόνα" descr="2014-09-27_1507.png"/>
          <p:cNvPicPr>
            <a:picLocks noChangeAspect="1"/>
          </p:cNvPicPr>
          <p:nvPr/>
        </p:nvPicPr>
        <p:blipFill>
          <a:blip r:embed="rId2">
            <a:extLst>
              <a:ext uri="{28A0092B-C50C-407E-A947-70E740481C1C}">
                <a14:useLocalDpi xmlns:a14="http://schemas.microsoft.com/office/drawing/2010/main" val="0"/>
              </a:ext>
            </a:extLst>
          </a:blip>
          <a:srcRect l="5902" t="4309" r="5902" b="6758"/>
          <a:stretch>
            <a:fillRect/>
          </a:stretch>
        </p:blipFill>
        <p:spPr bwMode="auto">
          <a:xfrm>
            <a:off x="250825" y="1125538"/>
            <a:ext cx="8713788" cy="5327650"/>
          </a:xfrm>
          <a:prstGeom prst="rect">
            <a:avLst/>
          </a:prstGeom>
          <a:solidFill>
            <a:srgbClr val="C3DDFF"/>
          </a:solidFill>
          <a:ln>
            <a:noFill/>
          </a:ln>
          <a:extLst>
            <a:ext uri="{91240B29-F687-4F45-9708-019B960494DF}">
              <a14:hiddenLine xmlns:a14="http://schemas.microsoft.com/office/drawing/2010/main" w="9525">
                <a:solidFill>
                  <a:schemeClr val="accent1"/>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2 - Θέση περιεχομένου"/>
          <p:cNvSpPr>
            <a:spLocks noGrp="1"/>
          </p:cNvSpPr>
          <p:nvPr>
            <p:ph idx="4294967295"/>
          </p:nvPr>
        </p:nvSpPr>
        <p:spPr>
          <a:xfrm>
            <a:off x="468313" y="549275"/>
            <a:ext cx="5543550" cy="5351463"/>
          </a:xfrm>
        </p:spPr>
        <p:txBody>
          <a:bodyPr/>
          <a:lstStyle/>
          <a:p>
            <a:pPr marL="447675" indent="-382588">
              <a:buFont typeface="Wingdings" panose="05000000000000000000" pitchFamily="2" charset="2"/>
              <a:buNone/>
            </a:pPr>
            <a:r>
              <a:rPr lang="el-GR" altLang="el-GR" sz="2800">
                <a:latin typeface="Trebuchet MS" panose="020B0603020202020204" pitchFamily="34" charset="0"/>
              </a:rPr>
              <a:t>Ωστόσο…</a:t>
            </a:r>
          </a:p>
          <a:p>
            <a:pPr marL="447675" indent="-382588">
              <a:buFont typeface="Wingdings" panose="05000000000000000000" pitchFamily="2" charset="2"/>
              <a:buNone/>
            </a:pPr>
            <a:endParaRPr lang="en-US" altLang="el-GR" sz="3600">
              <a:latin typeface="Trebuchet MS" panose="020B0603020202020204" pitchFamily="34" charset="0"/>
            </a:endParaRPr>
          </a:p>
          <a:p>
            <a:pPr marL="447675" indent="-382588"/>
            <a:r>
              <a:rPr lang="el-GR" altLang="el-GR" sz="2600">
                <a:latin typeface="Trebuchet MS" panose="020B0603020202020204" pitchFamily="34" charset="0"/>
              </a:rPr>
              <a:t>Διδάσκουμε στους μαθητές μας ότι η διάκριση είναι συμβατική, αφού υπάρχουν μοντέρνα ποιήματα που έχουν τα γνωρίσματα των παραδοσιακών (ομοιοκαταληξία, μέτρο κλπ) και παραδοσιακά ποιήματα χωρίς ομοιοκαταληξία, με σύμβολα κλπ</a:t>
            </a:r>
            <a:endParaRPr lang="el-GR" altLang="el-GR" sz="2600">
              <a:solidFill>
                <a:schemeClr val="bg1"/>
              </a:solidFill>
              <a:latin typeface="Trebuchet MS" panose="020B0603020202020204" pitchFamily="34" charset="0"/>
            </a:endParaRPr>
          </a:p>
        </p:txBody>
      </p:sp>
      <p:pic>
        <p:nvPicPr>
          <p:cNvPr id="576515" name="Picture 3" descr="http://www.fabiennelasserre.com/works/1_recent_projects/projects/05_for_the_partner/img_lourde/11.jpg"/>
          <p:cNvPicPr>
            <a:picLocks noChangeAspect="1" noChangeArrowheads="1"/>
          </p:cNvPicPr>
          <p:nvPr/>
        </p:nvPicPr>
        <p:blipFill>
          <a:blip r:embed="rId2" cstate="print">
            <a:extLst>
              <a:ext uri="{28A0092B-C50C-407E-A947-70E740481C1C}">
                <a14:useLocalDpi xmlns:a14="http://schemas.microsoft.com/office/drawing/2010/main" val="0"/>
              </a:ext>
            </a:extLst>
          </a:blip>
          <a:srcRect t="-676"/>
          <a:stretch>
            <a:fillRect/>
          </a:stretch>
        </p:blipFill>
        <p:spPr bwMode="auto">
          <a:xfrm>
            <a:off x="6443663" y="1484313"/>
            <a:ext cx="2339975" cy="3284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538" name="2 - Θέση περιεχομένου"/>
          <p:cNvSpPr>
            <a:spLocks noGrp="1"/>
          </p:cNvSpPr>
          <p:nvPr>
            <p:ph idx="4294967295"/>
          </p:nvPr>
        </p:nvSpPr>
        <p:spPr>
          <a:xfrm>
            <a:off x="468313" y="1412875"/>
            <a:ext cx="8183562" cy="4897438"/>
          </a:xfrm>
        </p:spPr>
        <p:txBody>
          <a:bodyPr/>
          <a:lstStyle/>
          <a:p>
            <a:pPr marL="447675" indent="-382588">
              <a:buFont typeface="Wingdings" panose="05000000000000000000" pitchFamily="2" charset="2"/>
              <a:buNone/>
            </a:pPr>
            <a:r>
              <a:rPr lang="el-GR" altLang="el-GR">
                <a:latin typeface="Calibri" panose="020F0502020204030204" pitchFamily="34" charset="0"/>
              </a:rPr>
              <a:t>	</a:t>
            </a:r>
          </a:p>
          <a:p>
            <a:pPr marL="447675" indent="-382588" algn="ctr">
              <a:buFont typeface="Wingdings" panose="05000000000000000000" pitchFamily="2" charset="2"/>
              <a:buNone/>
            </a:pPr>
            <a:r>
              <a:rPr lang="el-GR" altLang="el-GR">
                <a:latin typeface="Calibri" panose="020F0502020204030204" pitchFamily="34" charset="0"/>
              </a:rPr>
              <a:t>	</a:t>
            </a:r>
            <a:r>
              <a:rPr lang="el-GR" altLang="el-GR" b="1">
                <a:effectLst>
                  <a:outerShdw blurRad="38100" dist="38100" dir="2700000" algn="tl">
                    <a:srgbClr val="C0C0C0"/>
                  </a:outerShdw>
                </a:effectLst>
                <a:latin typeface="Calibri" panose="020F0502020204030204" pitchFamily="34" charset="0"/>
              </a:rPr>
              <a:t>Να διακρίνουν τα γνωρίσματα των ρευμάτων</a:t>
            </a:r>
            <a:r>
              <a:rPr lang="el-GR" altLang="el-GR">
                <a:latin typeface="Calibri" panose="020F0502020204030204" pitchFamily="34" charset="0"/>
              </a:rPr>
              <a:t> </a:t>
            </a:r>
          </a:p>
          <a:p>
            <a:pPr marL="447675" indent="-382588">
              <a:buFont typeface="Wingdings" panose="05000000000000000000" pitchFamily="2" charset="2"/>
              <a:buNone/>
            </a:pPr>
            <a:r>
              <a:rPr lang="el-GR" altLang="el-GR">
                <a:latin typeface="Calibri" panose="020F0502020204030204" pitchFamily="34" charset="0"/>
              </a:rPr>
              <a:t>	</a:t>
            </a:r>
          </a:p>
          <a:p>
            <a:pPr marL="447675" indent="-382588" algn="ctr">
              <a:buFont typeface="Wingdings" panose="05000000000000000000" pitchFamily="2" charset="2"/>
              <a:buNone/>
            </a:pPr>
            <a:r>
              <a:rPr lang="el-GR" altLang="el-GR" b="1">
                <a:latin typeface="Calibri" panose="020F0502020204030204" pitchFamily="34" charset="0"/>
              </a:rPr>
              <a:t>	 </a:t>
            </a:r>
            <a:r>
              <a:rPr lang="el-GR" altLang="el-GR" sz="2600" b="1">
                <a:latin typeface="Calibri" panose="020F0502020204030204" pitchFamily="34" charset="0"/>
              </a:rPr>
              <a:t>Ρομαντισμός,</a:t>
            </a:r>
            <a:r>
              <a:rPr lang="el-GR" altLang="el-GR" b="1">
                <a:latin typeface="Calibri" panose="020F0502020204030204" pitchFamily="34" charset="0"/>
              </a:rPr>
              <a:t> </a:t>
            </a:r>
            <a:r>
              <a:rPr lang="el-GR" altLang="el-GR" sz="2600" b="1">
                <a:latin typeface="Calibri" panose="020F0502020204030204" pitchFamily="34" charset="0"/>
              </a:rPr>
              <a:t>Παρνασσισμός, Συμβολισμός, Μοντερνισμός, Υπερρεαλισμός</a:t>
            </a:r>
          </a:p>
          <a:p>
            <a:pPr marL="447675" indent="-382588" algn="ctr">
              <a:buFont typeface="Wingdings" panose="05000000000000000000" pitchFamily="2" charset="2"/>
              <a:buNone/>
            </a:pPr>
            <a:r>
              <a:rPr lang="el-GR" altLang="el-GR" b="1">
                <a:latin typeface="Calibri" panose="020F0502020204030204" pitchFamily="34" charset="0"/>
              </a:rPr>
              <a:t> </a:t>
            </a:r>
          </a:p>
          <a:p>
            <a:pPr marL="447675" indent="-382588" algn="ctr">
              <a:buFont typeface="Wingdings" panose="05000000000000000000" pitchFamily="2" charset="2"/>
              <a:buNone/>
            </a:pPr>
            <a:r>
              <a:rPr lang="el-GR" altLang="el-GR">
                <a:latin typeface="Calibri" panose="020F0502020204030204" pitchFamily="34" charset="0"/>
              </a:rPr>
              <a:t>	Ν</a:t>
            </a:r>
            <a:r>
              <a:rPr lang="el-GR" altLang="el-GR" sz="2600" b="1">
                <a:latin typeface="Calibri" panose="020F0502020204030204" pitchFamily="34" charset="0"/>
              </a:rPr>
              <a:t>α μπορούν να τα αναγνωρίζουν και να τοποθετούν τα ποιήματα στη γραμμή του χρόνου </a:t>
            </a:r>
          </a:p>
        </p:txBody>
      </p:sp>
      <p:sp>
        <p:nvSpPr>
          <p:cNvPr id="4" name="3 - Καμπύλο δεξιό βέλος"/>
          <p:cNvSpPr/>
          <p:nvPr/>
        </p:nvSpPr>
        <p:spPr>
          <a:xfrm rot="2066963">
            <a:off x="4167188" y="512763"/>
            <a:ext cx="792162" cy="1079500"/>
          </a:xfrm>
          <a:prstGeom prst="curvedRightArrow">
            <a:avLst>
              <a:gd name="adj1" fmla="val 25000"/>
              <a:gd name="adj2" fmla="val 50000"/>
              <a:gd name="adj3" fmla="val 21221"/>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solidFill>
                <a:schemeClr val="tx1"/>
              </a:solidFill>
            </a:endParaRPr>
          </a:p>
        </p:txBody>
      </p:sp>
      <p:sp>
        <p:nvSpPr>
          <p:cNvPr id="5" name="4 - Βέλος προς τα κάτω"/>
          <p:cNvSpPr/>
          <p:nvPr/>
        </p:nvSpPr>
        <p:spPr>
          <a:xfrm>
            <a:off x="4572000" y="2565400"/>
            <a:ext cx="314325" cy="503238"/>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577541" name="5 - Εικόνα" descr="2014-09-25_2334_0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7088" y="549275"/>
            <a:ext cx="877887"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4 - Βέλος προς τα κάτω"/>
          <p:cNvSpPr/>
          <p:nvPr/>
        </p:nvSpPr>
        <p:spPr>
          <a:xfrm>
            <a:off x="4572000" y="4076700"/>
            <a:ext cx="360363" cy="501650"/>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8562" name="10 - Θέση περιεχομένου" descr="2014-09-17_1742.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95288" y="4113213"/>
            <a:ext cx="8215312" cy="2386012"/>
          </a:xfrm>
          <a:ln>
            <a:solidFill>
              <a:srgbClr val="FF0000"/>
            </a:solidFill>
            <a:miter lim="800000"/>
            <a:headEnd/>
            <a:tailEnd/>
          </a:ln>
        </p:spPr>
      </p:pic>
      <p:pic>
        <p:nvPicPr>
          <p:cNvPr id="578563" name="2 - Εικόνα" descr="2014-09-25_2344.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1016000"/>
            <a:ext cx="7700963" cy="2341563"/>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wipe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2 - Θέση περιεχομένου"/>
          <p:cNvSpPr>
            <a:spLocks noGrp="1"/>
          </p:cNvSpPr>
          <p:nvPr>
            <p:ph idx="4294967295"/>
          </p:nvPr>
        </p:nvSpPr>
        <p:spPr>
          <a:xfrm>
            <a:off x="0" y="404813"/>
            <a:ext cx="5940425" cy="5351462"/>
          </a:xfrm>
        </p:spPr>
        <p:txBody>
          <a:bodyPr/>
          <a:lstStyle/>
          <a:p>
            <a:pPr marL="447675" indent="-382588">
              <a:buFont typeface="Wingdings" panose="05000000000000000000" pitchFamily="2" charset="2"/>
              <a:buNone/>
            </a:pPr>
            <a:r>
              <a:rPr lang="el-GR" altLang="el-GR" sz="2800">
                <a:latin typeface="Trebuchet MS" panose="020B0603020202020204" pitchFamily="34" charset="0"/>
              </a:rPr>
              <a:t>	Ωστόσο…</a:t>
            </a:r>
          </a:p>
          <a:p>
            <a:pPr marL="447675" indent="-382588">
              <a:buFont typeface="Wingdings" panose="05000000000000000000" pitchFamily="2" charset="2"/>
              <a:buNone/>
            </a:pPr>
            <a:endParaRPr lang="en-US" altLang="el-GR" sz="1200">
              <a:latin typeface="Trebuchet MS" panose="020B0603020202020204" pitchFamily="34" charset="0"/>
            </a:endParaRPr>
          </a:p>
          <a:p>
            <a:pPr marL="447675" indent="-382588">
              <a:buFont typeface="Wingdings" panose="05000000000000000000" pitchFamily="2" charset="2"/>
              <a:buNone/>
            </a:pPr>
            <a:r>
              <a:rPr lang="el-GR" altLang="el-GR" sz="2400">
                <a:latin typeface="Trebuchet MS" panose="020B0603020202020204" pitchFamily="34" charset="0"/>
              </a:rPr>
              <a:t>	Συχνά είναι δύσκολο να αποφασίσει κανείς πού να εντάξει κάποια ποιήματα, σε ποιο ρεύμα, γιατί αυτά μπορεί να έχουν χαρακτηριστικά από δύο ή να μην είναι εμφανές σε ποιο ρεύμα ανήκουν. Σε αυτή την περίπτωση, η ερώτηση θα πρέπει να διατυπώνεται με τρόπο που υποβοηθά τον μαθητή, π.χ.</a:t>
            </a:r>
          </a:p>
        </p:txBody>
      </p:sp>
      <p:pic>
        <p:nvPicPr>
          <p:cNvPr id="579587" name="Picture 3" descr="http://www.fabiennelasserre.com/works/1_recent_projects/projects/05_for_the_partner/img_lourde/11.jpg"/>
          <p:cNvPicPr>
            <a:picLocks noChangeAspect="1" noChangeArrowheads="1"/>
          </p:cNvPicPr>
          <p:nvPr/>
        </p:nvPicPr>
        <p:blipFill>
          <a:blip r:embed="rId2">
            <a:extLst>
              <a:ext uri="{28A0092B-C50C-407E-A947-70E740481C1C}">
                <a14:useLocalDpi xmlns:a14="http://schemas.microsoft.com/office/drawing/2010/main" val="0"/>
              </a:ext>
            </a:extLst>
          </a:blip>
          <a:srcRect t="-676"/>
          <a:stretch>
            <a:fillRect/>
          </a:stretch>
        </p:blipFill>
        <p:spPr bwMode="auto">
          <a:xfrm>
            <a:off x="6084888" y="836613"/>
            <a:ext cx="2546350" cy="3573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79588" name="Rectangle 4"/>
          <p:cNvSpPr>
            <a:spLocks noChangeArrowheads="1"/>
          </p:cNvSpPr>
          <p:nvPr/>
        </p:nvSpPr>
        <p:spPr bwMode="auto">
          <a:xfrm>
            <a:off x="539750" y="4724400"/>
            <a:ext cx="7232650" cy="126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accent1"/>
              </a:buClr>
              <a:buSzPct val="65000"/>
              <a:buFont typeface="Wingdings" panose="05000000000000000000" pitchFamily="2" charset="2"/>
              <a:buNone/>
            </a:pPr>
            <a:r>
              <a:rPr lang="el-GR" altLang="el-GR" sz="2400" b="1" i="1">
                <a:solidFill>
                  <a:srgbClr val="204A52"/>
                </a:solidFill>
                <a:latin typeface="Trebuchet MS" panose="020B0603020202020204" pitchFamily="34" charset="0"/>
              </a:rPr>
              <a:t>«Το ποίημα ανήκει στον Συμβολισμό. </a:t>
            </a:r>
          </a:p>
          <a:p>
            <a:pPr>
              <a:spcBef>
                <a:spcPct val="20000"/>
              </a:spcBef>
              <a:buClr>
                <a:schemeClr val="accent1"/>
              </a:buClr>
              <a:buSzPct val="65000"/>
              <a:buFont typeface="Wingdings" panose="05000000000000000000" pitchFamily="2" charset="2"/>
              <a:buNone/>
            </a:pPr>
            <a:r>
              <a:rPr lang="el-GR" altLang="el-GR" sz="2400" b="1" i="1">
                <a:solidFill>
                  <a:srgbClr val="204A52"/>
                </a:solidFill>
                <a:latin typeface="Trebuchet MS" panose="020B0603020202020204" pitchFamily="34" charset="0"/>
              </a:rPr>
              <a:t>Ποια χαρακτηριστικά του επιβεβαιώνουν αυτή την άποψη;»</a:t>
            </a:r>
          </a:p>
        </p:txBody>
      </p:sp>
      <p:sp>
        <p:nvSpPr>
          <p:cNvPr id="579589" name="AutoShape 5"/>
          <p:cNvSpPr>
            <a:spLocks noChangeArrowheads="1"/>
          </p:cNvSpPr>
          <p:nvPr/>
        </p:nvSpPr>
        <p:spPr bwMode="auto">
          <a:xfrm>
            <a:off x="3995738" y="4149725"/>
            <a:ext cx="504825" cy="647700"/>
          </a:xfrm>
          <a:prstGeom prst="curvedLeftArrow">
            <a:avLst>
              <a:gd name="adj1" fmla="val 25660"/>
              <a:gd name="adj2" fmla="val 51321"/>
              <a:gd name="adj3" fmla="val 33333"/>
            </a:avLst>
          </a:prstGeom>
          <a:solidFill>
            <a:srgbClr val="3A759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4294967295"/>
          </p:nvPr>
        </p:nvSpPr>
        <p:spPr>
          <a:xfrm>
            <a:off x="395288" y="1268413"/>
            <a:ext cx="8229600" cy="4530725"/>
          </a:xfrm>
          <a:ln>
            <a:solidFill>
              <a:schemeClr val="accent1"/>
            </a:solidFill>
          </a:ln>
        </p:spPr>
        <p:txBody>
          <a:bodyPr>
            <a:normAutofit/>
          </a:bodyPr>
          <a:lstStyle/>
          <a:p>
            <a:pPr indent="-277813">
              <a:lnSpc>
                <a:spcPct val="90000"/>
              </a:lnSpc>
              <a:buFont typeface="Wingdings" panose="05000000000000000000" pitchFamily="2" charset="2"/>
              <a:buNone/>
            </a:pPr>
            <a:endParaRPr lang="en-US" altLang="el-GR" sz="400">
              <a:solidFill>
                <a:srgbClr val="000000"/>
              </a:solidFill>
              <a:latin typeface="Trebuchet MS" panose="020B0603020202020204" pitchFamily="34" charset="0"/>
            </a:endParaRPr>
          </a:p>
          <a:p>
            <a:pPr indent="-277813">
              <a:lnSpc>
                <a:spcPct val="90000"/>
              </a:lnSpc>
              <a:buFont typeface="Wingdings" panose="05000000000000000000" pitchFamily="2" charset="2"/>
              <a:buNone/>
            </a:pPr>
            <a:r>
              <a:rPr lang="el-GR" altLang="el-GR" sz="2600">
                <a:solidFill>
                  <a:srgbClr val="000000"/>
                </a:solidFill>
                <a:latin typeface="Trebuchet MS" panose="020B0603020202020204" pitchFamily="34" charset="0"/>
              </a:rPr>
              <a:t>Το Π.Σ.</a:t>
            </a:r>
            <a:r>
              <a:rPr lang="en-US" altLang="el-GR" sz="2600">
                <a:solidFill>
                  <a:srgbClr val="000000"/>
                </a:solidFill>
                <a:latin typeface="Trebuchet MS" panose="020B0603020202020204" pitchFamily="34" charset="0"/>
              </a:rPr>
              <a:t> </a:t>
            </a:r>
            <a:r>
              <a:rPr lang="el-GR" altLang="el-GR" sz="2600">
                <a:solidFill>
                  <a:srgbClr val="000000"/>
                </a:solidFill>
                <a:latin typeface="Trebuchet MS" panose="020B0603020202020204" pitchFamily="34" charset="0"/>
              </a:rPr>
              <a:t>αξιοποιεί</a:t>
            </a:r>
            <a:r>
              <a:rPr lang="en-US" altLang="el-GR" sz="2600">
                <a:solidFill>
                  <a:srgbClr val="000000"/>
                </a:solidFill>
                <a:latin typeface="Trebuchet MS" panose="020B0603020202020204" pitchFamily="34" charset="0"/>
              </a:rPr>
              <a:t> </a:t>
            </a:r>
            <a:r>
              <a:rPr lang="el-GR" altLang="el-GR" sz="2600">
                <a:solidFill>
                  <a:srgbClr val="000000"/>
                </a:solidFill>
                <a:latin typeface="Trebuchet MS" panose="020B0603020202020204" pitchFamily="34" charset="0"/>
              </a:rPr>
              <a:t>κυρίως τις αναγνωστικές θεωρίες της Λογοτεχνίας και προτείνει τη </a:t>
            </a:r>
            <a:r>
              <a:rPr lang="el-GR" altLang="el-GR" sz="2600">
                <a:latin typeface="Trebuchet MS" panose="020B0603020202020204" pitchFamily="34" charset="0"/>
              </a:rPr>
              <a:t>θεματική και ειδολογική</a:t>
            </a:r>
            <a:r>
              <a:rPr lang="el-GR" altLang="el-GR" sz="2600">
                <a:solidFill>
                  <a:srgbClr val="FF0080"/>
                </a:solidFill>
                <a:latin typeface="Trebuchet MS" panose="020B0603020202020204" pitchFamily="34" charset="0"/>
              </a:rPr>
              <a:t> </a:t>
            </a:r>
            <a:r>
              <a:rPr lang="el-GR" altLang="el-GR" sz="2600">
                <a:solidFill>
                  <a:srgbClr val="000000"/>
                </a:solidFill>
                <a:latin typeface="Trebuchet MS" panose="020B0603020202020204" pitchFamily="34" charset="0"/>
              </a:rPr>
              <a:t>οργάνωση της ύλης</a:t>
            </a:r>
            <a:r>
              <a:rPr lang="el-GR" altLang="el-GR" sz="2600" i="1">
                <a:solidFill>
                  <a:srgbClr val="000000"/>
                </a:solidFill>
                <a:latin typeface="Trebuchet MS" panose="020B0603020202020204" pitchFamily="34" charset="0"/>
              </a:rPr>
              <a:t>.</a:t>
            </a:r>
            <a:endParaRPr lang="en-US" altLang="el-GR" sz="2600" i="1">
              <a:solidFill>
                <a:srgbClr val="000000"/>
              </a:solidFill>
              <a:latin typeface="Trebuchet MS" panose="020B0603020202020204" pitchFamily="34" charset="0"/>
            </a:endParaRPr>
          </a:p>
          <a:p>
            <a:pPr indent="-277813">
              <a:lnSpc>
                <a:spcPct val="90000"/>
              </a:lnSpc>
              <a:buFont typeface="Wingdings" panose="05000000000000000000" pitchFamily="2" charset="2"/>
              <a:buNone/>
            </a:pPr>
            <a:endParaRPr lang="el-GR" altLang="el-GR" sz="1400" i="1">
              <a:solidFill>
                <a:srgbClr val="000000"/>
              </a:solidFill>
              <a:latin typeface="Trebuchet MS" panose="020B0603020202020204" pitchFamily="34" charset="0"/>
            </a:endParaRPr>
          </a:p>
          <a:p>
            <a:pPr indent="-277813">
              <a:lnSpc>
                <a:spcPct val="90000"/>
              </a:lnSpc>
              <a:buFont typeface="Wingdings" panose="05000000000000000000" pitchFamily="2" charset="2"/>
              <a:buNone/>
            </a:pPr>
            <a:r>
              <a:rPr lang="el-GR" altLang="el-GR" sz="2600">
                <a:solidFill>
                  <a:srgbClr val="000000"/>
                </a:solidFill>
                <a:latin typeface="Trebuchet MS" panose="020B0603020202020204" pitchFamily="34" charset="0"/>
              </a:rPr>
              <a:t>Και για το 2014-2015 στη διδακτέα και εξεταστέα ύλη οι διδακτικές ενότητες είναι:</a:t>
            </a:r>
            <a:endParaRPr lang="en-US" altLang="el-GR" sz="2600">
              <a:solidFill>
                <a:srgbClr val="000000"/>
              </a:solidFill>
              <a:latin typeface="Trebuchet MS" panose="020B0603020202020204" pitchFamily="34" charset="0"/>
            </a:endParaRPr>
          </a:p>
          <a:p>
            <a:pPr indent="-277813">
              <a:lnSpc>
                <a:spcPct val="90000"/>
              </a:lnSpc>
              <a:buFont typeface="Wingdings" panose="05000000000000000000" pitchFamily="2" charset="2"/>
              <a:buNone/>
            </a:pPr>
            <a:endParaRPr lang="el-GR" altLang="el-GR" sz="1000">
              <a:solidFill>
                <a:srgbClr val="000000"/>
              </a:solidFill>
              <a:latin typeface="Trebuchet MS" panose="020B0603020202020204" pitchFamily="34" charset="0"/>
            </a:endParaRPr>
          </a:p>
          <a:p>
            <a:pPr indent="-277813" algn="just">
              <a:lnSpc>
                <a:spcPct val="90000"/>
              </a:lnSpc>
              <a:buFont typeface="Wingdings" panose="05000000000000000000" pitchFamily="2" charset="2"/>
              <a:buNone/>
            </a:pPr>
            <a:r>
              <a:rPr lang="en-US" altLang="el-GR" sz="2600" i="1">
                <a:solidFill>
                  <a:srgbClr val="000000"/>
                </a:solidFill>
                <a:latin typeface="Trebuchet MS" panose="020B0603020202020204" pitchFamily="34" charset="0"/>
              </a:rPr>
              <a:t>			</a:t>
            </a:r>
            <a:r>
              <a:rPr lang="el-GR" altLang="el-GR" sz="2600" i="1">
                <a:solidFill>
                  <a:srgbClr val="000000"/>
                </a:solidFill>
                <a:latin typeface="Trebuchet MS" panose="020B0603020202020204" pitchFamily="34" charset="0"/>
              </a:rPr>
              <a:t>Τα Φύλα στη Λογοτεχνία </a:t>
            </a:r>
            <a:endParaRPr lang="en-US" altLang="el-GR" sz="2600" i="1">
              <a:solidFill>
                <a:srgbClr val="000000"/>
              </a:solidFill>
              <a:latin typeface="Trebuchet MS" panose="020B0603020202020204" pitchFamily="34" charset="0"/>
            </a:endParaRPr>
          </a:p>
          <a:p>
            <a:pPr indent="-277813" algn="just">
              <a:lnSpc>
                <a:spcPct val="90000"/>
              </a:lnSpc>
              <a:buFont typeface="Wingdings" panose="05000000000000000000" pitchFamily="2" charset="2"/>
              <a:buNone/>
            </a:pPr>
            <a:r>
              <a:rPr lang="en-US" altLang="el-GR" sz="2600" i="1">
                <a:solidFill>
                  <a:srgbClr val="000000"/>
                </a:solidFill>
                <a:latin typeface="Trebuchet MS" panose="020B0603020202020204" pitchFamily="34" charset="0"/>
              </a:rPr>
              <a:t>					</a:t>
            </a:r>
            <a:r>
              <a:rPr lang="el-GR" altLang="el-GR" sz="2600" i="1">
                <a:solidFill>
                  <a:srgbClr val="000000"/>
                </a:solidFill>
                <a:latin typeface="Trebuchet MS" panose="020B0603020202020204" pitchFamily="34" charset="0"/>
              </a:rPr>
              <a:t>και</a:t>
            </a:r>
            <a:endParaRPr lang="en-US" altLang="el-GR" sz="2600" i="1">
              <a:solidFill>
                <a:srgbClr val="000000"/>
              </a:solidFill>
              <a:latin typeface="Trebuchet MS" panose="020B0603020202020204" pitchFamily="34" charset="0"/>
            </a:endParaRPr>
          </a:p>
          <a:p>
            <a:pPr indent="-277813" algn="just">
              <a:lnSpc>
                <a:spcPct val="90000"/>
              </a:lnSpc>
              <a:buFont typeface="Wingdings" panose="05000000000000000000" pitchFamily="2" charset="2"/>
              <a:buNone/>
            </a:pPr>
            <a:r>
              <a:rPr lang="en-US" altLang="el-GR" sz="2600" i="1">
                <a:solidFill>
                  <a:srgbClr val="000000"/>
                </a:solidFill>
                <a:latin typeface="Trebuchet MS" panose="020B0603020202020204" pitchFamily="34" charset="0"/>
              </a:rPr>
              <a:t>			</a:t>
            </a:r>
            <a:r>
              <a:rPr lang="el-GR" altLang="el-GR" sz="2600" i="1">
                <a:solidFill>
                  <a:srgbClr val="000000"/>
                </a:solidFill>
                <a:latin typeface="Trebuchet MS" panose="020B0603020202020204" pitchFamily="34" charset="0"/>
              </a:rPr>
              <a:t>Παράδοση και Μοντερνισμός στη   			Νεοελληνική Ποίηση</a:t>
            </a:r>
            <a:r>
              <a:rPr lang="el-GR" altLang="el-GR" sz="2600">
                <a:solidFill>
                  <a:srgbClr val="000000"/>
                </a:solidFill>
                <a:latin typeface="Trebuchet MS" panose="020B0603020202020204" pitchFamily="34" charset="0"/>
              </a:rPr>
              <a:t>. </a:t>
            </a:r>
          </a:p>
        </p:txBody>
      </p:sp>
      <p:sp>
        <p:nvSpPr>
          <p:cNvPr id="529414" name="AutoShape 6"/>
          <p:cNvSpPr>
            <a:spLocks noChangeArrowheads="1"/>
          </p:cNvSpPr>
          <p:nvPr/>
        </p:nvSpPr>
        <p:spPr bwMode="auto">
          <a:xfrm>
            <a:off x="1331913" y="4005263"/>
            <a:ext cx="792162" cy="358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9415" name="AutoShape 7"/>
          <p:cNvSpPr>
            <a:spLocks noChangeArrowheads="1"/>
          </p:cNvSpPr>
          <p:nvPr/>
        </p:nvSpPr>
        <p:spPr bwMode="auto">
          <a:xfrm>
            <a:off x="1331913" y="4941888"/>
            <a:ext cx="792162" cy="358775"/>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
        <p:nvSpPr>
          <p:cNvPr id="529417" name="Rectangle 9"/>
          <p:cNvSpPr>
            <a:spLocks noChangeArrowheads="1"/>
          </p:cNvSpPr>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r>
              <a:rPr lang="el-GR" altLang="el-GR" sz="3200" b="1">
                <a:effectLst>
                  <a:outerShdw blurRad="38100" dist="38100" dir="2700000" algn="tl">
                    <a:srgbClr val="C0C0C0"/>
                  </a:outerShdw>
                </a:effectLst>
                <a:latin typeface="Trebuchet MS" panose="020B0603020202020204" pitchFamily="34" charset="0"/>
              </a:rPr>
              <a:t>Η Νέα Ελληνική Λογοτεχνία Α΄ Λυκείου</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2 - Θέση περιεχομένου"/>
          <p:cNvSpPr>
            <a:spLocks noGrp="1"/>
          </p:cNvSpPr>
          <p:nvPr>
            <p:ph idx="4294967295"/>
          </p:nvPr>
        </p:nvSpPr>
        <p:spPr>
          <a:xfrm>
            <a:off x="792163" y="1233488"/>
            <a:ext cx="7894637" cy="4787900"/>
          </a:xfrm>
        </p:spPr>
        <p:txBody>
          <a:bodyPr/>
          <a:lstStyle/>
          <a:p>
            <a:pPr marL="447675" indent="-382588"/>
            <a:endParaRPr lang="el-GR" altLang="el-GR" sz="2800" b="1">
              <a:latin typeface="Trebuchet MS" panose="020B0603020202020204" pitchFamily="34" charset="0"/>
            </a:endParaRPr>
          </a:p>
          <a:p>
            <a:pPr marL="447675" indent="-382588"/>
            <a:r>
              <a:rPr lang="el-GR" altLang="el-GR" sz="2800" b="1">
                <a:latin typeface="Trebuchet MS" panose="020B0603020202020204" pitchFamily="34" charset="0"/>
              </a:rPr>
              <a:t>Να ασκηθούν στη μετρική (μέτρο, είδη ομοιοκαταληξίας, στιχουργία κ.λπ. της παραδοσιακής ποίησης).</a:t>
            </a:r>
          </a:p>
          <a:p>
            <a:pPr marL="447675" indent="-382588"/>
            <a:endParaRPr lang="el-GR" altLang="el-GR" sz="2800" b="1">
              <a:latin typeface="Trebuchet MS" panose="020B0603020202020204" pitchFamily="34" charset="0"/>
            </a:endParaRPr>
          </a:p>
          <a:p>
            <a:pPr marL="447675" indent="-382588"/>
            <a:endParaRPr lang="el-GR" altLang="el-GR" sz="2800" b="1">
              <a:latin typeface="Trebuchet MS" panose="020B0603020202020204" pitchFamily="34" charset="0"/>
            </a:endParaRPr>
          </a:p>
          <a:p>
            <a:pPr marL="447675" indent="-382588"/>
            <a:r>
              <a:rPr lang="el-GR" altLang="el-GR" sz="2800" b="1">
                <a:latin typeface="Trebuchet MS" panose="020B0603020202020204" pitchFamily="34" charset="0"/>
              </a:rPr>
              <a:t>Αλλά και στα χαρακτηριστικά του στίχου του μοντέρνου ποιήματος (ελεύθερος στίχος, ρυθμός, ανισοσύλλαβοι στίχοι κλπ) </a:t>
            </a:r>
          </a:p>
          <a:p>
            <a:pPr marL="447675" indent="-382588"/>
            <a:endParaRPr lang="el-GR" altLang="el-GR" sz="2800" b="1">
              <a:latin typeface="Trebuchet MS" panose="020B0603020202020204" pitchFamily="34" charset="0"/>
            </a:endParaRPr>
          </a:p>
        </p:txBody>
      </p:sp>
      <p:sp>
        <p:nvSpPr>
          <p:cNvPr id="6" name="5 - Βέλος προς τα κάτω"/>
          <p:cNvSpPr>
            <a:spLocks noChangeArrowheads="1"/>
          </p:cNvSpPr>
          <p:nvPr/>
        </p:nvSpPr>
        <p:spPr bwMode="auto">
          <a:xfrm>
            <a:off x="4284663" y="765175"/>
            <a:ext cx="431800" cy="792163"/>
          </a:xfrm>
          <a:prstGeom prst="downArrow">
            <a:avLst>
              <a:gd name="adj1" fmla="val 50000"/>
              <a:gd name="adj2" fmla="val 50034"/>
            </a:avLst>
          </a:prstGeom>
          <a:solidFill>
            <a:srgbClr val="58862A"/>
          </a:solidFill>
          <a:ln w="25400" algn="ctr">
            <a:solidFill>
              <a:schemeClr val="tx2"/>
            </a:solidFill>
            <a:miter lim="800000"/>
            <a:headEnd/>
            <a:tailEnd/>
          </a:ln>
        </p:spPr>
        <p:txBody>
          <a:bodyPr anchor="ctr"/>
          <a:lstStyle/>
          <a:p>
            <a:pPr algn="ctr">
              <a:defRPr/>
            </a:pPr>
            <a:endParaRPr lang="el-GR">
              <a:solidFill>
                <a:schemeClr val="lt1"/>
              </a:solidFill>
              <a:latin typeface="+mn-lt"/>
            </a:endParaRPr>
          </a:p>
        </p:txBody>
      </p:sp>
      <p:sp>
        <p:nvSpPr>
          <p:cNvPr id="7" name="6 - Βέλος προς τα κάτω"/>
          <p:cNvSpPr>
            <a:spLocks noChangeArrowheads="1"/>
          </p:cNvSpPr>
          <p:nvPr/>
        </p:nvSpPr>
        <p:spPr bwMode="auto">
          <a:xfrm>
            <a:off x="4427538" y="3284538"/>
            <a:ext cx="431800" cy="720725"/>
          </a:xfrm>
          <a:prstGeom prst="downArrow">
            <a:avLst>
              <a:gd name="adj1" fmla="val 50000"/>
              <a:gd name="adj2" fmla="val 50074"/>
            </a:avLst>
          </a:prstGeom>
          <a:solidFill>
            <a:srgbClr val="58862A"/>
          </a:solidFill>
          <a:ln w="25400" algn="ctr">
            <a:solidFill>
              <a:schemeClr val="tx2"/>
            </a:solidFill>
            <a:miter lim="800000"/>
            <a:headEnd/>
            <a:tailEnd/>
          </a:ln>
        </p:spPr>
        <p:txBody>
          <a:bodyPr anchor="ctr"/>
          <a:lstStyle/>
          <a:p>
            <a:pPr algn="ctr">
              <a:defRPr/>
            </a:pPr>
            <a:endParaRPr lang="el-GR">
              <a:solidFill>
                <a:schemeClr val="lt1"/>
              </a:solidFill>
              <a:latin typeface="+mn-lt"/>
            </a:endParaRPr>
          </a:p>
        </p:txBody>
      </p:sp>
      <p:pic>
        <p:nvPicPr>
          <p:cNvPr id="580613" name="4 - Εικόνα" descr="2014-09-25_2335.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92163" y="415925"/>
            <a:ext cx="676275"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2 - Θέση περιεχομένου"/>
          <p:cNvSpPr>
            <a:spLocks noGrp="1"/>
          </p:cNvSpPr>
          <p:nvPr>
            <p:ph idx="4294967295"/>
          </p:nvPr>
        </p:nvSpPr>
        <p:spPr>
          <a:xfrm>
            <a:off x="468313" y="836613"/>
            <a:ext cx="8229600" cy="4325937"/>
          </a:xfrm>
        </p:spPr>
        <p:txBody>
          <a:bodyPr/>
          <a:lstStyle/>
          <a:p>
            <a:pPr marL="447675" indent="-382588"/>
            <a:endParaRPr lang="el-GR" altLang="el-GR">
              <a:latin typeface="Calibri" panose="020F0502020204030204" pitchFamily="34" charset="0"/>
            </a:endParaRPr>
          </a:p>
          <a:p>
            <a:pPr marL="447675" indent="-382588"/>
            <a:endParaRPr lang="el-GR" altLang="el-GR">
              <a:latin typeface="Calibri" panose="020F0502020204030204" pitchFamily="34" charset="0"/>
            </a:endParaRPr>
          </a:p>
          <a:p>
            <a:pPr marL="447675" indent="-382588"/>
            <a:r>
              <a:rPr lang="el-GR" altLang="el-GR" b="1">
                <a:latin typeface="Calibri" panose="020F0502020204030204" pitchFamily="34" charset="0"/>
              </a:rPr>
              <a:t>Επίσης:</a:t>
            </a:r>
          </a:p>
          <a:p>
            <a:pPr marL="447675" indent="-382588"/>
            <a:endParaRPr lang="el-GR" altLang="el-GR" b="1">
              <a:latin typeface="Calibri" panose="020F0502020204030204" pitchFamily="34" charset="0"/>
            </a:endParaRPr>
          </a:p>
          <a:p>
            <a:pPr marL="447675" indent="-382588"/>
            <a:endParaRPr lang="el-GR" altLang="el-GR" sz="800" b="1">
              <a:latin typeface="Calibri" panose="020F0502020204030204" pitchFamily="34" charset="0"/>
            </a:endParaRPr>
          </a:p>
          <a:p>
            <a:pPr marL="447675" indent="-382588">
              <a:buFont typeface="Wingdings" panose="05000000000000000000" pitchFamily="2" charset="2"/>
              <a:buChar char="ü"/>
            </a:pPr>
            <a:r>
              <a:rPr lang="el-GR" altLang="el-GR" b="1">
                <a:latin typeface="Calibri" panose="020F0502020204030204" pitchFamily="34" charset="0"/>
              </a:rPr>
              <a:t>Στο «πώς» της ποιητικής αφήγησης (αφηγηματικές τεχνικές: εκφραστικούς τρόπους, μέσα, σχήματα λόγου)</a:t>
            </a:r>
          </a:p>
          <a:p>
            <a:pPr marL="447675" indent="-382588"/>
            <a:endParaRPr lang="el-GR" altLang="el-GR" b="1"/>
          </a:p>
        </p:txBody>
      </p:sp>
      <p:pic>
        <p:nvPicPr>
          <p:cNvPr id="581636" name="3 - Εικόνα" descr="2014-09-25_2335_001.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3375"/>
            <a:ext cx="104457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1638" name="AutoShape 6"/>
          <p:cNvSpPr>
            <a:spLocks noChangeArrowheads="1"/>
          </p:cNvSpPr>
          <p:nvPr/>
        </p:nvSpPr>
        <p:spPr bwMode="auto">
          <a:xfrm>
            <a:off x="3492500" y="2205038"/>
            <a:ext cx="719138" cy="1008062"/>
          </a:xfrm>
          <a:prstGeom prst="curvedLeftArrow">
            <a:avLst>
              <a:gd name="adj1" fmla="val 28035"/>
              <a:gd name="adj2" fmla="val 56071"/>
              <a:gd name="adj3" fmla="val 33333"/>
            </a:avLst>
          </a:prstGeom>
          <a:solidFill>
            <a:srgbClr val="F0EA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2 - Θέση περιεχομένου"/>
          <p:cNvSpPr>
            <a:spLocks noGrp="1"/>
          </p:cNvSpPr>
          <p:nvPr>
            <p:ph idx="4294967295"/>
          </p:nvPr>
        </p:nvSpPr>
        <p:spPr>
          <a:xfrm>
            <a:off x="457200" y="476250"/>
            <a:ext cx="8229600" cy="4291013"/>
          </a:xfrm>
        </p:spPr>
        <p:txBody>
          <a:bodyPr/>
          <a:lstStyle/>
          <a:p>
            <a:pPr marL="447675" indent="-382588"/>
            <a:endParaRPr lang="el-GR" altLang="el-GR">
              <a:latin typeface="Calibri" panose="020F0502020204030204" pitchFamily="34" charset="0"/>
            </a:endParaRPr>
          </a:p>
          <a:p>
            <a:pPr marL="447675" indent="-382588"/>
            <a:endParaRPr lang="el-GR" altLang="el-GR">
              <a:latin typeface="Calibri" panose="020F0502020204030204" pitchFamily="34" charset="0"/>
            </a:endParaRPr>
          </a:p>
          <a:p>
            <a:pPr marL="447675" indent="-382588"/>
            <a:r>
              <a:rPr lang="el-GR" altLang="el-GR" b="1">
                <a:latin typeface="Calibri" panose="020F0502020204030204" pitchFamily="34" charset="0"/>
              </a:rPr>
              <a:t>Στο «τι» της μορφής</a:t>
            </a:r>
          </a:p>
          <a:p>
            <a:pPr marL="447675" indent="-382588">
              <a:buFont typeface="Wingdings" panose="05000000000000000000" pitchFamily="2" charset="2"/>
              <a:buNone/>
            </a:pPr>
            <a:endParaRPr lang="el-GR" altLang="el-GR" b="1">
              <a:latin typeface="Calibri" panose="020F0502020204030204" pitchFamily="34" charset="0"/>
            </a:endParaRPr>
          </a:p>
          <a:p>
            <a:pPr marL="447675" indent="-382588">
              <a:buFont typeface="Wingdings" panose="05000000000000000000" pitchFamily="2" charset="2"/>
              <a:buNone/>
            </a:pPr>
            <a:endParaRPr lang="el-GR" altLang="el-GR" b="1">
              <a:latin typeface="Calibri" panose="020F0502020204030204" pitchFamily="34" charset="0"/>
            </a:endParaRPr>
          </a:p>
          <a:p>
            <a:pPr marL="447675" indent="-382588">
              <a:buFont typeface="Wingdings" panose="05000000000000000000" pitchFamily="2" charset="2"/>
              <a:buChar char="ü"/>
            </a:pPr>
            <a:r>
              <a:rPr lang="el-GR" altLang="el-GR" b="1">
                <a:latin typeface="Calibri" panose="020F0502020204030204" pitchFamily="34" charset="0"/>
              </a:rPr>
              <a:t>Γλωσσικές επιλογές, ύφος, στίξη  (τελεία, κόμμα, θαυμαστικό, ερωτηματικό, εισαγωγικά, αποσιωπητικά, παρενθέσεις κ.λπ.)  και τη λειτουργία τους.</a:t>
            </a:r>
          </a:p>
        </p:txBody>
      </p:sp>
      <p:pic>
        <p:nvPicPr>
          <p:cNvPr id="582660" name="4 - Εικόνα" descr="2014-09-25_2339.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333375"/>
            <a:ext cx="9001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2662" name="AutoShape 6"/>
          <p:cNvSpPr>
            <a:spLocks noChangeArrowheads="1"/>
          </p:cNvSpPr>
          <p:nvPr/>
        </p:nvSpPr>
        <p:spPr bwMode="auto">
          <a:xfrm>
            <a:off x="4716463" y="1844675"/>
            <a:ext cx="719137" cy="1079500"/>
          </a:xfrm>
          <a:prstGeom prst="curvedLeftArrow">
            <a:avLst>
              <a:gd name="adj1" fmla="val 30022"/>
              <a:gd name="adj2" fmla="val 60044"/>
              <a:gd name="adj3" fmla="val 33333"/>
            </a:avLst>
          </a:prstGeom>
          <a:solidFill>
            <a:srgbClr val="D86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6" name="Rectangle 2"/>
          <p:cNvSpPr>
            <a:spLocks noChangeArrowheads="1"/>
          </p:cNvSpPr>
          <p:nvPr/>
        </p:nvSpPr>
        <p:spPr bwMode="auto">
          <a:xfrm>
            <a:off x="900113" y="5589588"/>
            <a:ext cx="35290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l-GR" altLang="el-GR" sz="1600" b="1">
                <a:solidFill>
                  <a:schemeClr val="tx2"/>
                </a:solidFill>
                <a:latin typeface="Trebuchet MS" panose="020B0603020202020204" pitchFamily="34" charset="0"/>
              </a:rPr>
              <a:t>Fernando Botero </a:t>
            </a:r>
            <a:r>
              <a:rPr lang="en-US" altLang="el-GR" sz="1600" b="1">
                <a:solidFill>
                  <a:schemeClr val="tx2"/>
                </a:solidFill>
                <a:latin typeface="Trebuchet MS" panose="020B0603020202020204" pitchFamily="34" charset="0"/>
              </a:rPr>
              <a:t/>
            </a:r>
            <a:br>
              <a:rPr lang="en-US" altLang="el-GR" sz="1600" b="1">
                <a:solidFill>
                  <a:schemeClr val="tx2"/>
                </a:solidFill>
                <a:latin typeface="Trebuchet MS" panose="020B0603020202020204" pitchFamily="34" charset="0"/>
              </a:rPr>
            </a:br>
            <a:r>
              <a:rPr lang="el-GR" altLang="el-GR" sz="1600" b="1">
                <a:solidFill>
                  <a:schemeClr val="tx2"/>
                </a:solidFill>
                <a:latin typeface="Trebuchet MS" panose="020B0603020202020204" pitchFamily="34" charset="0"/>
              </a:rPr>
              <a:t>Study of a Masculine Model</a:t>
            </a:r>
          </a:p>
        </p:txBody>
      </p:sp>
      <p:sp>
        <p:nvSpPr>
          <p:cNvPr id="538627" name="Rectangle 3"/>
          <p:cNvSpPr>
            <a:spLocks noChangeArrowheads="1"/>
          </p:cNvSpPr>
          <p:nvPr/>
        </p:nvSpPr>
        <p:spPr bwMode="auto">
          <a:xfrm>
            <a:off x="4932363" y="5589588"/>
            <a:ext cx="3529012"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r>
              <a:rPr lang="el-GR" altLang="el-GR" sz="1600" b="1">
                <a:solidFill>
                  <a:schemeClr val="tx2"/>
                </a:solidFill>
                <a:latin typeface="Trebuchet MS" panose="020B0603020202020204" pitchFamily="34" charset="0"/>
              </a:rPr>
              <a:t>Fernando Botero </a:t>
            </a:r>
            <a:r>
              <a:rPr lang="en-US" altLang="el-GR" sz="1600" b="1">
                <a:solidFill>
                  <a:schemeClr val="tx2"/>
                </a:solidFill>
                <a:latin typeface="Trebuchet MS" panose="020B0603020202020204" pitchFamily="34" charset="0"/>
              </a:rPr>
              <a:t/>
            </a:r>
            <a:br>
              <a:rPr lang="en-US" altLang="el-GR" sz="1600" b="1">
                <a:solidFill>
                  <a:schemeClr val="tx2"/>
                </a:solidFill>
                <a:latin typeface="Trebuchet MS" panose="020B0603020202020204" pitchFamily="34" charset="0"/>
              </a:rPr>
            </a:br>
            <a:r>
              <a:rPr lang="en-US" altLang="el-GR" sz="1600" b="1">
                <a:solidFill>
                  <a:schemeClr val="tx2"/>
                </a:solidFill>
                <a:latin typeface="Trebuchet MS" panose="020B0603020202020204" pitchFamily="34" charset="0"/>
              </a:rPr>
              <a:t> Venus 1989</a:t>
            </a:r>
            <a:endParaRPr lang="el-GR" altLang="el-GR" sz="1600" b="1">
              <a:solidFill>
                <a:schemeClr val="tx2"/>
              </a:solidFill>
              <a:latin typeface="Trebuchet MS" panose="020B0603020202020204" pitchFamily="34" charset="0"/>
            </a:endParaRPr>
          </a:p>
        </p:txBody>
      </p:sp>
      <p:pic>
        <p:nvPicPr>
          <p:cNvPr id="538628" name="Picture 4"/>
          <p:cNvPicPr>
            <a:picLocks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1344613" y="1341438"/>
            <a:ext cx="2995612" cy="4105275"/>
          </a:xfrm>
          <a:noFill/>
          <a:ln/>
        </p:spPr>
      </p:pic>
      <p:pic>
        <p:nvPicPr>
          <p:cNvPr id="538629" name="Picture 5" descr="botero_xx_venus_1989"/>
          <p:cNvPicPr>
            <a:picLocks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221288" y="1341438"/>
            <a:ext cx="2751137" cy="4105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38630" name="Rectangle 6"/>
          <p:cNvSpPr>
            <a:spLocks noChangeArrowheads="1"/>
          </p:cNvSpPr>
          <p:nvPr/>
        </p:nvSpPr>
        <p:spPr bwMode="auto">
          <a:xfrm>
            <a:off x="539750" y="333375"/>
            <a:ext cx="8229600"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r>
              <a:rPr lang="el-GR" altLang="el-GR" sz="3200" b="1">
                <a:effectLst>
                  <a:outerShdw blurRad="38100" dist="38100" dir="2700000" algn="tl">
                    <a:srgbClr val="C0C0C0"/>
                  </a:outerShdw>
                </a:effectLst>
                <a:latin typeface="Trebuchet MS" panose="020B0603020202020204" pitchFamily="34" charset="0"/>
              </a:rPr>
              <a:t>Ενότητα: Τα φύλα στη Λογοτεχνία</a:t>
            </a:r>
            <a:r>
              <a:rPr lang="el-GR" altLang="el-GR" sz="2800" b="1">
                <a:effectLst>
                  <a:outerShdw blurRad="38100" dist="38100" dir="2700000" algn="tl">
                    <a:srgbClr val="C0C0C0"/>
                  </a:outerShdw>
                </a:effectLst>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body" idx="1"/>
          </p:nvPr>
        </p:nvSpPr>
        <p:spPr>
          <a:xfrm>
            <a:off x="395288" y="1125538"/>
            <a:ext cx="8280400" cy="5256212"/>
          </a:xfrm>
          <a:solidFill>
            <a:schemeClr val="bg1"/>
          </a:solidFill>
          <a:ln>
            <a:solidFill>
              <a:schemeClr val="accent1"/>
            </a:solidFill>
            <a:miter lim="800000"/>
            <a:headEnd/>
            <a:tailEnd/>
          </a:ln>
        </p:spPr>
        <p:txBody>
          <a:bodyPr/>
          <a:lstStyle/>
          <a:p>
            <a:pPr>
              <a:lnSpc>
                <a:spcPct val="80000"/>
              </a:lnSpc>
              <a:buFont typeface="Wingdings" panose="05000000000000000000" pitchFamily="2" charset="2"/>
              <a:buNone/>
            </a:pPr>
            <a:r>
              <a:rPr lang="el-GR" altLang="el-GR" sz="2400" b="1">
                <a:latin typeface="Trebuchet MS" panose="020B0603020202020204" pitchFamily="34" charset="0"/>
              </a:rPr>
              <a:t>α.</a:t>
            </a:r>
            <a:r>
              <a:rPr lang="el-GR" altLang="el-GR" sz="2100" b="1">
                <a:latin typeface="Trebuchet MS" panose="020B0603020202020204" pitchFamily="34" charset="0"/>
              </a:rPr>
              <a:t> </a:t>
            </a:r>
            <a:endParaRPr lang="el-GR" altLang="el-GR" sz="2100">
              <a:latin typeface="Trebuchet MS" panose="020B0603020202020204" pitchFamily="34" charset="0"/>
            </a:endParaRPr>
          </a:p>
          <a:p>
            <a:pPr>
              <a:lnSpc>
                <a:spcPct val="80000"/>
              </a:lnSpc>
            </a:pPr>
            <a:r>
              <a:rPr lang="el-GR" altLang="el-GR" sz="2100" b="1">
                <a:latin typeface="Trebuchet MS" panose="020B0603020202020204" pitchFamily="34" charset="0"/>
              </a:rPr>
              <a:t>α1. </a:t>
            </a:r>
            <a:r>
              <a:rPr lang="el-GR" altLang="el-GR" sz="2100">
                <a:latin typeface="Trebuchet MS" panose="020B0603020202020204" pitchFamily="34" charset="0"/>
              </a:rPr>
              <a:t>Να διακρίνει τα πρόσωπα που περιλαμβάνει η αφήγηση. </a:t>
            </a:r>
          </a:p>
          <a:p>
            <a:pPr>
              <a:lnSpc>
                <a:spcPct val="80000"/>
              </a:lnSpc>
            </a:pPr>
            <a:endParaRPr lang="el-GR" altLang="el-GR" sz="1000">
              <a:latin typeface="Trebuchet MS" panose="020B0603020202020204" pitchFamily="34" charset="0"/>
            </a:endParaRPr>
          </a:p>
          <a:p>
            <a:pPr>
              <a:lnSpc>
                <a:spcPct val="80000"/>
              </a:lnSpc>
            </a:pPr>
            <a:r>
              <a:rPr lang="el-GR" altLang="el-GR" sz="2100" b="1">
                <a:latin typeface="Trebuchet MS" panose="020B0603020202020204" pitchFamily="34" charset="0"/>
              </a:rPr>
              <a:t>α2. </a:t>
            </a:r>
            <a:r>
              <a:rPr lang="el-GR" altLang="el-GR" sz="2100">
                <a:latin typeface="Trebuchet MS" panose="020B0603020202020204" pitchFamily="34" charset="0"/>
              </a:rPr>
              <a:t>Να εντάσσει τα πρόσωπα στον χρόνο και στον χώρο, ο οποίος προσδιορίζεται από το κείμενο.</a:t>
            </a:r>
          </a:p>
          <a:p>
            <a:pPr>
              <a:lnSpc>
                <a:spcPct val="80000"/>
              </a:lnSpc>
              <a:buFont typeface="Wingdings" panose="05000000000000000000" pitchFamily="2" charset="2"/>
              <a:buNone/>
            </a:pPr>
            <a:r>
              <a:rPr lang="el-GR" altLang="el-GR" sz="1000">
                <a:latin typeface="Trebuchet MS" panose="020B0603020202020204" pitchFamily="34" charset="0"/>
              </a:rPr>
              <a:t> </a:t>
            </a:r>
          </a:p>
          <a:p>
            <a:pPr>
              <a:lnSpc>
                <a:spcPct val="80000"/>
              </a:lnSpc>
            </a:pPr>
            <a:r>
              <a:rPr lang="el-GR" altLang="el-GR" sz="2100" b="1">
                <a:latin typeface="Trebuchet MS" panose="020B0603020202020204" pitchFamily="34" charset="0"/>
              </a:rPr>
              <a:t>α3. </a:t>
            </a:r>
            <a:r>
              <a:rPr lang="el-GR" altLang="el-GR" sz="2100">
                <a:latin typeface="Trebuchet MS" panose="020B0603020202020204" pitchFamily="34" charset="0"/>
              </a:rPr>
              <a:t>Να διακρίνει ποιος αφηγείται και σε ποιον ή σε ποιους απευθύνεται. </a:t>
            </a:r>
          </a:p>
          <a:p>
            <a:pPr>
              <a:lnSpc>
                <a:spcPct val="80000"/>
              </a:lnSpc>
              <a:buFont typeface="Wingdings" panose="05000000000000000000" pitchFamily="2" charset="2"/>
              <a:buNone/>
            </a:pPr>
            <a:endParaRPr lang="el-GR" altLang="el-GR" sz="1000">
              <a:latin typeface="Trebuchet MS" panose="020B0603020202020204" pitchFamily="34" charset="0"/>
            </a:endParaRPr>
          </a:p>
          <a:p>
            <a:pPr>
              <a:lnSpc>
                <a:spcPct val="80000"/>
              </a:lnSpc>
            </a:pPr>
            <a:r>
              <a:rPr lang="el-GR" altLang="el-GR" sz="2100" b="1">
                <a:latin typeface="Trebuchet MS" panose="020B0603020202020204" pitchFamily="34" charset="0"/>
              </a:rPr>
              <a:t>α4. </a:t>
            </a:r>
            <a:r>
              <a:rPr lang="el-GR" altLang="el-GR" sz="2100">
                <a:latin typeface="Trebuchet MS" panose="020B0603020202020204" pitchFamily="34" charset="0"/>
              </a:rPr>
              <a:t>Να επισημαίνει - εφόσον υπάρχουν στο κείμενο - αλλαγές του τόπου και του χρόνου της αφήγησης. </a:t>
            </a:r>
          </a:p>
          <a:p>
            <a:pPr>
              <a:lnSpc>
                <a:spcPct val="80000"/>
              </a:lnSpc>
              <a:buFont typeface="Wingdings" panose="05000000000000000000" pitchFamily="2" charset="2"/>
              <a:buNone/>
            </a:pPr>
            <a:endParaRPr lang="el-GR" altLang="el-GR" sz="800">
              <a:latin typeface="Trebuchet MS" panose="020B0603020202020204" pitchFamily="34" charset="0"/>
            </a:endParaRPr>
          </a:p>
          <a:p>
            <a:pPr>
              <a:lnSpc>
                <a:spcPct val="80000"/>
              </a:lnSpc>
              <a:buFont typeface="Wingdings" panose="05000000000000000000" pitchFamily="2" charset="2"/>
              <a:buNone/>
            </a:pPr>
            <a:r>
              <a:rPr lang="el-GR" altLang="el-GR" sz="2400" b="1">
                <a:latin typeface="Trebuchet MS" panose="020B0603020202020204" pitchFamily="34" charset="0"/>
              </a:rPr>
              <a:t>β.</a:t>
            </a:r>
            <a:endParaRPr lang="el-GR" altLang="el-GR" sz="2400">
              <a:latin typeface="Trebuchet MS" panose="020B0603020202020204" pitchFamily="34" charset="0"/>
            </a:endParaRPr>
          </a:p>
          <a:p>
            <a:pPr>
              <a:lnSpc>
                <a:spcPct val="80000"/>
              </a:lnSpc>
            </a:pPr>
            <a:r>
              <a:rPr lang="el-GR" altLang="el-GR" sz="2100" b="1">
                <a:latin typeface="Trebuchet MS" panose="020B0603020202020204" pitchFamily="34" charset="0"/>
              </a:rPr>
              <a:t>β1. </a:t>
            </a:r>
            <a:r>
              <a:rPr lang="el-GR" altLang="el-GR" sz="2100">
                <a:latin typeface="Trebuchet MS" panose="020B0603020202020204" pitchFamily="34" charset="0"/>
              </a:rPr>
              <a:t>Να περιγράψει ένα ή δύο από τους βασικούς χαρακτήρες, και να τους συσχετίσει με κοινωνικά στερεότυπα όπως αυτά προβάλλονται στο κείμενο. </a:t>
            </a:r>
          </a:p>
          <a:p>
            <a:pPr>
              <a:lnSpc>
                <a:spcPct val="80000"/>
              </a:lnSpc>
            </a:pPr>
            <a:endParaRPr lang="el-GR" altLang="el-GR" sz="1000" b="1">
              <a:latin typeface="Trebuchet MS" panose="020B0603020202020204" pitchFamily="34" charset="0"/>
            </a:endParaRPr>
          </a:p>
          <a:p>
            <a:pPr>
              <a:lnSpc>
                <a:spcPct val="80000"/>
              </a:lnSpc>
            </a:pPr>
            <a:r>
              <a:rPr lang="el-GR" altLang="el-GR" sz="2100" b="1">
                <a:latin typeface="Trebuchet MS" panose="020B0603020202020204" pitchFamily="34" charset="0"/>
              </a:rPr>
              <a:t>β2. </a:t>
            </a:r>
            <a:r>
              <a:rPr lang="el-GR" altLang="el-GR" sz="2100">
                <a:latin typeface="Trebuchet MS" panose="020B0603020202020204" pitchFamily="34" charset="0"/>
              </a:rPr>
              <a:t>Να αιτιολογήσει τις απαντήσεις του με αντίστοιχες παραπομπές στο κείμενο. </a:t>
            </a:r>
          </a:p>
        </p:txBody>
      </p:sp>
      <p:sp>
        <p:nvSpPr>
          <p:cNvPr id="584707" name="Rectangle 3"/>
          <p:cNvSpPr>
            <a:spLocks noGrp="1" noChangeArrowheads="1"/>
          </p:cNvSpPr>
          <p:nvPr>
            <p:ph type="title"/>
          </p:nvPr>
        </p:nvSpPr>
        <p:spPr>
          <a:xfrm>
            <a:off x="755650" y="260350"/>
            <a:ext cx="6264275" cy="647700"/>
          </a:xfrm>
          <a:noFill/>
          <a:ln/>
        </p:spPr>
        <p:txBody>
          <a:bodyPr/>
          <a:lstStyle/>
          <a:p>
            <a:r>
              <a:rPr lang="el-GR" altLang="el-GR" sz="2800" b="1">
                <a:effectLst>
                  <a:outerShdw blurRad="38100" dist="38100" dir="2700000" algn="tl">
                    <a:srgbClr val="C0C0C0"/>
                  </a:outerShdw>
                </a:effectLst>
                <a:latin typeface="Trebuchet MS" panose="020B0603020202020204" pitchFamily="34" charset="0"/>
              </a:rPr>
              <a:t>Τράπεζα θεμάτων</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body" idx="1"/>
          </p:nvPr>
        </p:nvSpPr>
        <p:spPr>
          <a:xfrm>
            <a:off x="395288" y="1125538"/>
            <a:ext cx="8280400" cy="5256212"/>
          </a:xfrm>
          <a:solidFill>
            <a:schemeClr val="bg1"/>
          </a:solidFill>
          <a:ln>
            <a:solidFill>
              <a:schemeClr val="accent1"/>
            </a:solidFill>
            <a:miter lim="800000"/>
            <a:headEnd/>
            <a:tailEnd/>
          </a:ln>
        </p:spPr>
        <p:txBody>
          <a:bodyPr/>
          <a:lstStyle/>
          <a:p>
            <a:pPr>
              <a:lnSpc>
                <a:spcPct val="80000"/>
              </a:lnSpc>
              <a:buFont typeface="Wingdings" panose="05000000000000000000" pitchFamily="2" charset="2"/>
              <a:buNone/>
            </a:pPr>
            <a:r>
              <a:rPr lang="el-GR" altLang="el-GR" sz="2100" b="1">
                <a:latin typeface="Trebuchet MS" panose="020B0603020202020204" pitchFamily="34" charset="0"/>
              </a:rPr>
              <a:t>γ. </a:t>
            </a:r>
          </a:p>
          <a:p>
            <a:pPr>
              <a:lnSpc>
                <a:spcPct val="80000"/>
              </a:lnSpc>
              <a:buFont typeface="Wingdings" panose="05000000000000000000" pitchFamily="2" charset="2"/>
              <a:buNone/>
            </a:pPr>
            <a:endParaRPr lang="el-GR" altLang="el-GR" sz="1000" b="1">
              <a:latin typeface="Trebuchet MS" panose="020B0603020202020204" pitchFamily="34" charset="0"/>
            </a:endParaRPr>
          </a:p>
          <a:p>
            <a:pPr>
              <a:lnSpc>
                <a:spcPct val="80000"/>
              </a:lnSpc>
            </a:pPr>
            <a:r>
              <a:rPr lang="el-GR" altLang="el-GR" sz="2100" b="1">
                <a:latin typeface="Trebuchet MS" panose="020B0603020202020204" pitchFamily="34" charset="0"/>
              </a:rPr>
              <a:t>γ1. </a:t>
            </a:r>
            <a:r>
              <a:rPr lang="el-GR" altLang="el-GR" sz="2100">
                <a:latin typeface="Trebuchet MS" panose="020B0603020202020204" pitchFamily="34" charset="0"/>
              </a:rPr>
              <a:t>Να αλλάξει τον αφηγητή σε ολόκληρο το κείμενο ή σε τμήμα του κειμένου. </a:t>
            </a:r>
          </a:p>
          <a:p>
            <a:pPr>
              <a:lnSpc>
                <a:spcPct val="80000"/>
              </a:lnSpc>
            </a:pPr>
            <a:endParaRPr lang="el-GR" altLang="el-GR" sz="1000">
              <a:latin typeface="Trebuchet MS" panose="020B0603020202020204" pitchFamily="34" charset="0"/>
            </a:endParaRPr>
          </a:p>
          <a:p>
            <a:pPr>
              <a:lnSpc>
                <a:spcPct val="80000"/>
              </a:lnSpc>
            </a:pPr>
            <a:r>
              <a:rPr lang="el-GR" altLang="el-GR" sz="2100" b="1">
                <a:latin typeface="Trebuchet MS" panose="020B0603020202020204" pitchFamily="34" charset="0"/>
              </a:rPr>
              <a:t>γ2. </a:t>
            </a:r>
            <a:r>
              <a:rPr lang="el-GR" altLang="el-GR" sz="2100">
                <a:latin typeface="Trebuchet MS" panose="020B0603020202020204" pitchFamily="34" charset="0"/>
              </a:rPr>
              <a:t>Να επιφέρει τις αντίστοιχες αλλαγές στην οπτική της αφήγησης. </a:t>
            </a:r>
          </a:p>
          <a:p>
            <a:pPr>
              <a:lnSpc>
                <a:spcPct val="80000"/>
              </a:lnSpc>
            </a:pPr>
            <a:endParaRPr lang="el-GR" altLang="el-GR" sz="1000">
              <a:latin typeface="Trebuchet MS" panose="020B0603020202020204" pitchFamily="34" charset="0"/>
            </a:endParaRPr>
          </a:p>
          <a:p>
            <a:pPr>
              <a:lnSpc>
                <a:spcPct val="80000"/>
              </a:lnSpc>
            </a:pPr>
            <a:r>
              <a:rPr lang="el-GR" altLang="el-GR" sz="2100" b="1">
                <a:latin typeface="Trebuchet MS" panose="020B0603020202020204" pitchFamily="34" charset="0"/>
              </a:rPr>
              <a:t>γ3. </a:t>
            </a:r>
            <a:r>
              <a:rPr lang="el-GR" altLang="el-GR" sz="2100">
                <a:latin typeface="Trebuchet MS" panose="020B0603020202020204" pitchFamily="34" charset="0"/>
              </a:rPr>
              <a:t>Να αιτιολογήσει τις αλλαγές αυτές με στοιχεία που αφορούν τον χαρακτήρα των προσώπων. </a:t>
            </a:r>
          </a:p>
          <a:p>
            <a:pPr>
              <a:lnSpc>
                <a:spcPct val="80000"/>
              </a:lnSpc>
              <a:buFont typeface="Wingdings" panose="05000000000000000000" pitchFamily="2" charset="2"/>
              <a:buNone/>
            </a:pPr>
            <a:endParaRPr lang="el-GR" altLang="el-GR" sz="2100">
              <a:latin typeface="Trebuchet MS" panose="020B0603020202020204" pitchFamily="34" charset="0"/>
            </a:endParaRPr>
          </a:p>
          <a:p>
            <a:pPr>
              <a:lnSpc>
                <a:spcPct val="80000"/>
              </a:lnSpc>
              <a:buFont typeface="Wingdings" panose="05000000000000000000" pitchFamily="2" charset="2"/>
              <a:buNone/>
            </a:pPr>
            <a:r>
              <a:rPr lang="el-GR" altLang="el-GR" sz="2100" b="1">
                <a:latin typeface="Trebuchet MS" panose="020B0603020202020204" pitchFamily="34" charset="0"/>
              </a:rPr>
              <a:t>δ. </a:t>
            </a:r>
          </a:p>
          <a:p>
            <a:pPr>
              <a:lnSpc>
                <a:spcPct val="80000"/>
              </a:lnSpc>
              <a:buFont typeface="Wingdings" panose="05000000000000000000" pitchFamily="2" charset="2"/>
              <a:buNone/>
            </a:pPr>
            <a:endParaRPr lang="el-GR" altLang="el-GR" sz="1000" b="1">
              <a:latin typeface="Trebuchet MS" panose="020B0603020202020204" pitchFamily="34" charset="0"/>
            </a:endParaRPr>
          </a:p>
          <a:p>
            <a:pPr>
              <a:lnSpc>
                <a:spcPct val="80000"/>
              </a:lnSpc>
            </a:pPr>
            <a:r>
              <a:rPr lang="el-GR" altLang="el-GR" sz="2100" b="1">
                <a:latin typeface="Trebuchet MS" panose="020B0603020202020204" pitchFamily="34" charset="0"/>
              </a:rPr>
              <a:t>δ1. </a:t>
            </a:r>
            <a:r>
              <a:rPr lang="el-GR" altLang="el-GR" sz="2100">
                <a:latin typeface="Trebuchet MS" panose="020B0603020202020204" pitchFamily="34" charset="0"/>
              </a:rPr>
              <a:t>Να διατυπώσει την άποψή του για τις αντιλήψεις που κυριαρχούν κατά την εποχή στην οποία αναφέρεται το κείμενο.</a:t>
            </a:r>
          </a:p>
          <a:p>
            <a:pPr>
              <a:lnSpc>
                <a:spcPct val="80000"/>
              </a:lnSpc>
            </a:pPr>
            <a:endParaRPr lang="el-GR" altLang="el-GR" sz="1000">
              <a:latin typeface="Trebuchet MS" panose="020B0603020202020204" pitchFamily="34" charset="0"/>
            </a:endParaRPr>
          </a:p>
          <a:p>
            <a:pPr>
              <a:lnSpc>
                <a:spcPct val="80000"/>
              </a:lnSpc>
            </a:pPr>
            <a:r>
              <a:rPr lang="el-GR" altLang="el-GR" sz="2100" b="1">
                <a:latin typeface="Trebuchet MS" panose="020B0603020202020204" pitchFamily="34" charset="0"/>
              </a:rPr>
              <a:t>δ2. </a:t>
            </a:r>
            <a:r>
              <a:rPr lang="el-GR" altLang="el-GR" sz="2100">
                <a:latin typeface="Trebuchet MS" panose="020B0603020202020204" pitchFamily="34" charset="0"/>
              </a:rPr>
              <a:t>Να προβεί σε συγκριτικές θεωρήσεις κάνοντας διασύνδεση με τη σύγχρονη εποχή.</a:t>
            </a:r>
          </a:p>
        </p:txBody>
      </p:sp>
      <p:sp>
        <p:nvSpPr>
          <p:cNvPr id="585731" name="Rectangle 3"/>
          <p:cNvSpPr>
            <a:spLocks noGrp="1" noChangeArrowheads="1"/>
          </p:cNvSpPr>
          <p:nvPr>
            <p:ph type="title"/>
          </p:nvPr>
        </p:nvSpPr>
        <p:spPr>
          <a:xfrm>
            <a:off x="755650" y="260350"/>
            <a:ext cx="6264275" cy="647700"/>
          </a:xfrm>
          <a:noFill/>
          <a:ln/>
        </p:spPr>
        <p:txBody>
          <a:bodyPr/>
          <a:lstStyle/>
          <a:p>
            <a:r>
              <a:rPr lang="el-GR" altLang="el-GR" sz="2800" b="1">
                <a:effectLst>
                  <a:outerShdw blurRad="38100" dist="38100" dir="2700000" algn="tl">
                    <a:srgbClr val="C0C0C0"/>
                  </a:outerShdw>
                </a:effectLst>
                <a:latin typeface="Trebuchet MS" panose="020B0603020202020204" pitchFamily="34" charset="0"/>
              </a:rPr>
              <a:t>Εκπαιδευτικοί τάξης</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9" name="Rectangle 5"/>
          <p:cNvSpPr>
            <a:spLocks noGrp="1" noChangeArrowheads="1"/>
          </p:cNvSpPr>
          <p:nvPr>
            <p:ph type="title"/>
          </p:nvPr>
        </p:nvSpPr>
        <p:spPr>
          <a:xfrm>
            <a:off x="684213" y="2708275"/>
            <a:ext cx="4752975" cy="3095625"/>
          </a:xfrm>
        </p:spPr>
        <p:txBody>
          <a:bodyPr/>
          <a:lstStyle/>
          <a:p>
            <a:pPr algn="ctr"/>
            <a:r>
              <a:rPr lang="el-GR" altLang="el-GR" sz="4800" b="1">
                <a:effectLst>
                  <a:outerShdw blurRad="38100" dist="38100" dir="2700000" algn="tl">
                    <a:srgbClr val="C0C0C0"/>
                  </a:outerShdw>
                </a:effectLst>
                <a:latin typeface="Trebuchet MS" panose="020B0603020202020204" pitchFamily="34" charset="0"/>
              </a:rPr>
              <a:t>Δύο επισημάνσεις</a:t>
            </a:r>
          </a:p>
        </p:txBody>
      </p:sp>
      <p:pic>
        <p:nvPicPr>
          <p:cNvPr id="605195" name="Picture 11" descr="http://www.clker.com/cliparts/f/H/O/7/5/Y/highlighter-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963" y="549275"/>
            <a:ext cx="2632075" cy="3570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3" name="Rectangle 3"/>
          <p:cNvSpPr>
            <a:spLocks noGrp="1" noChangeArrowheads="1"/>
          </p:cNvSpPr>
          <p:nvPr>
            <p:ph type="body" sz="half" idx="1"/>
          </p:nvPr>
        </p:nvSpPr>
        <p:spPr>
          <a:xfrm>
            <a:off x="395288" y="1196975"/>
            <a:ext cx="8280400" cy="5399088"/>
          </a:xfrm>
          <a:solidFill>
            <a:schemeClr val="bg1"/>
          </a:solidFill>
          <a:ln>
            <a:solidFill>
              <a:schemeClr val="accent1"/>
            </a:solidFill>
            <a:miter lim="800000"/>
            <a:headEnd/>
            <a:tailEnd/>
          </a:ln>
        </p:spPr>
        <p:txBody>
          <a:bodyPr/>
          <a:lstStyle/>
          <a:p>
            <a:pPr>
              <a:lnSpc>
                <a:spcPct val="90000"/>
              </a:lnSpc>
              <a:buFont typeface="Wingdings" panose="05000000000000000000" pitchFamily="2" charset="2"/>
              <a:buNone/>
            </a:pPr>
            <a:r>
              <a:rPr lang="el-GR" altLang="el-GR" sz="2000">
                <a:solidFill>
                  <a:schemeClr val="hlink"/>
                </a:solidFill>
                <a:latin typeface="Trebuchet MS" panose="020B0603020202020204" pitchFamily="34" charset="0"/>
              </a:rPr>
              <a:t>	</a:t>
            </a:r>
          </a:p>
          <a:p>
            <a:pPr>
              <a:lnSpc>
                <a:spcPct val="90000"/>
              </a:lnSpc>
              <a:buFont typeface="Wingdings" panose="05000000000000000000" pitchFamily="2" charset="2"/>
              <a:buNone/>
            </a:pPr>
            <a:r>
              <a:rPr lang="el-GR" altLang="el-GR" sz="2400">
                <a:latin typeface="Trebuchet MS" panose="020B0603020202020204" pitchFamily="34" charset="0"/>
              </a:rPr>
              <a:t>	Η ενότητα αφορά τις </a:t>
            </a:r>
            <a:r>
              <a:rPr lang="el-GR" altLang="el-GR" sz="2400" b="1">
                <a:latin typeface="Trebuchet MS" panose="020B0603020202020204" pitchFamily="34" charset="0"/>
              </a:rPr>
              <a:t>έμφυλες ταυτότητες</a:t>
            </a:r>
            <a:r>
              <a:rPr lang="el-GR" altLang="el-GR" sz="2400">
                <a:latin typeface="Trebuchet MS" panose="020B0603020202020204" pitchFamily="34" charset="0"/>
              </a:rPr>
              <a:t> ανδρών και γυναικών, τα </a:t>
            </a:r>
            <a:r>
              <a:rPr lang="el-GR" altLang="el-GR" sz="2400" b="1">
                <a:latin typeface="Trebuchet MS" panose="020B0603020202020204" pitchFamily="34" charset="0"/>
              </a:rPr>
              <a:t>στερεότυπα</a:t>
            </a:r>
            <a:r>
              <a:rPr lang="el-GR" altLang="el-GR" sz="2400">
                <a:latin typeface="Trebuchet MS" panose="020B0603020202020204" pitchFamily="34" charset="0"/>
              </a:rPr>
              <a:t> για το φύλο, τις μεταξύ τους </a:t>
            </a:r>
            <a:r>
              <a:rPr lang="el-GR" altLang="el-GR" sz="2400" b="1">
                <a:latin typeface="Trebuchet MS" panose="020B0603020202020204" pitchFamily="34" charset="0"/>
              </a:rPr>
              <a:t>σχέσεις </a:t>
            </a:r>
            <a:r>
              <a:rPr lang="el-GR" altLang="el-GR" sz="2400">
                <a:latin typeface="Trebuchet MS" panose="020B0603020202020204" pitchFamily="34" charset="0"/>
              </a:rPr>
              <a:t>και τους </a:t>
            </a:r>
            <a:r>
              <a:rPr lang="el-GR" altLang="el-GR" sz="2400" b="1">
                <a:latin typeface="Trebuchet MS" panose="020B0603020202020204" pitchFamily="34" charset="0"/>
              </a:rPr>
              <a:t>κοινωνικούς ρόλους</a:t>
            </a:r>
            <a:r>
              <a:rPr lang="el-GR" altLang="el-GR" sz="2400">
                <a:latin typeface="Trebuchet MS" panose="020B0603020202020204" pitchFamily="34" charset="0"/>
              </a:rPr>
              <a:t> που αυτοί αναλαμβάνουν. </a:t>
            </a:r>
          </a:p>
          <a:p>
            <a:pPr>
              <a:lnSpc>
                <a:spcPct val="90000"/>
              </a:lnSpc>
              <a:buFont typeface="Wingdings" panose="05000000000000000000" pitchFamily="2" charset="2"/>
              <a:buNone/>
            </a:pPr>
            <a:r>
              <a:rPr lang="el-GR" altLang="el-GR" sz="2400">
                <a:latin typeface="Trebuchet MS" panose="020B0603020202020204" pitchFamily="34" charset="0"/>
              </a:rPr>
              <a:t>	Ωστόσο,</a:t>
            </a:r>
          </a:p>
          <a:p>
            <a:pPr>
              <a:lnSpc>
                <a:spcPct val="90000"/>
              </a:lnSpc>
              <a:buFont typeface="Wingdings" panose="05000000000000000000" pitchFamily="2" charset="2"/>
              <a:buNone/>
            </a:pPr>
            <a:endParaRPr lang="el-GR" altLang="el-GR" sz="2400">
              <a:latin typeface="Trebuchet MS" panose="020B0603020202020204" pitchFamily="34" charset="0"/>
            </a:endParaRPr>
          </a:p>
          <a:p>
            <a:pPr>
              <a:lnSpc>
                <a:spcPct val="110000"/>
              </a:lnSpc>
              <a:buFont typeface="Wingdings" panose="05000000000000000000" pitchFamily="2" charset="2"/>
              <a:buNone/>
            </a:pPr>
            <a:r>
              <a:rPr lang="el-GR" altLang="el-GR" sz="2400">
                <a:latin typeface="Trebuchet MS" panose="020B0603020202020204" pitchFamily="34" charset="0"/>
              </a:rPr>
              <a:t>	</a:t>
            </a:r>
          </a:p>
          <a:p>
            <a:pPr>
              <a:buFont typeface="Wingdings" panose="05000000000000000000" pitchFamily="2" charset="2"/>
              <a:buNone/>
            </a:pPr>
            <a:r>
              <a:rPr lang="el-GR" altLang="el-GR" sz="2400">
                <a:latin typeface="Trebuchet MS" panose="020B0603020202020204" pitchFamily="34" charset="0"/>
              </a:rPr>
              <a:t>	δεν καταστρατηγείται η ιστορική προσέγγιση της λογοτεχνίας. Οι μεθοδολογικές προτάσεις ζητούν από τους μαθητές να αναζητήσουν την </a:t>
            </a:r>
            <a:r>
              <a:rPr lang="el-GR" altLang="el-GR" sz="2400" b="1">
                <a:latin typeface="Trebuchet MS" panose="020B0603020202020204" pitchFamily="34" charset="0"/>
              </a:rPr>
              <a:t>ιστορικότητα του θέματος</a:t>
            </a:r>
            <a:r>
              <a:rPr lang="el-GR" altLang="el-GR" sz="2400">
                <a:latin typeface="Trebuchet MS" panose="020B0603020202020204" pitchFamily="34" charset="0"/>
              </a:rPr>
              <a:t>, το οποίο αποτελεί κεντρικό ζήτημα για 	ένα μεγάλο μέρος της λογοτεχνικής παραγωγής όλων των περιόδων</a:t>
            </a:r>
            <a:r>
              <a:rPr lang="el-GR" altLang="el-GR" sz="2400" i="1"/>
              <a:t>.</a:t>
            </a:r>
            <a:r>
              <a:rPr lang="el-GR" altLang="el-GR" sz="2400"/>
              <a:t> </a:t>
            </a:r>
            <a:r>
              <a:rPr lang="el-GR" altLang="el-GR" sz="2400" i="1">
                <a:solidFill>
                  <a:schemeClr val="hlink"/>
                </a:solidFill>
                <a:latin typeface="Trebuchet MS" panose="020B0603020202020204" pitchFamily="34" charset="0"/>
              </a:rPr>
              <a:t>		</a:t>
            </a:r>
            <a:endParaRPr lang="el-GR" altLang="el-GR" sz="2400">
              <a:latin typeface="Trebuchet MS" panose="020B0603020202020204" pitchFamily="34" charset="0"/>
            </a:endParaRPr>
          </a:p>
        </p:txBody>
      </p:sp>
      <p:sp>
        <p:nvSpPr>
          <p:cNvPr id="430084"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430091" name="Rectangle 11"/>
          <p:cNvSpPr>
            <a:spLocks noGrp="1" noChangeArrowheads="1"/>
          </p:cNvSpPr>
          <p:nvPr>
            <p:ph type="title"/>
          </p:nvPr>
        </p:nvSpPr>
        <p:spPr>
          <a:xfrm>
            <a:off x="1654175" y="333375"/>
            <a:ext cx="7489825" cy="703263"/>
          </a:xfrm>
          <a:noFill/>
          <a:ln/>
        </p:spPr>
        <p:txBody>
          <a:bodyPr/>
          <a:lstStyle/>
          <a:p>
            <a:r>
              <a:rPr lang="el-GR" altLang="el-GR" sz="3000" b="1">
                <a:effectLst>
                  <a:outerShdw blurRad="38100" dist="38100" dir="2700000" algn="tl">
                    <a:srgbClr val="C0C0C0"/>
                  </a:outerShdw>
                </a:effectLst>
                <a:latin typeface="Trebuchet MS" panose="020B0603020202020204" pitchFamily="34" charset="0"/>
              </a:rPr>
              <a:t>Διδάσκουμε μια Θεματολογική ενότητα</a:t>
            </a:r>
            <a:r>
              <a:rPr lang="el-GR" altLang="el-GR" sz="3800"/>
              <a:t> </a:t>
            </a:r>
          </a:p>
        </p:txBody>
      </p:sp>
      <p:sp>
        <p:nvSpPr>
          <p:cNvPr id="430093" name="AutoShape 13"/>
          <p:cNvSpPr>
            <a:spLocks noChangeArrowheads="1"/>
          </p:cNvSpPr>
          <p:nvPr/>
        </p:nvSpPr>
        <p:spPr bwMode="auto">
          <a:xfrm flipH="1">
            <a:off x="2268538" y="3213100"/>
            <a:ext cx="865187" cy="863600"/>
          </a:xfrm>
          <a:prstGeom prst="curvedRightArrow">
            <a:avLst>
              <a:gd name="adj1" fmla="val 9264"/>
              <a:gd name="adj2" fmla="val 29264"/>
              <a:gd name="adj3" fmla="val 33501"/>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pic>
        <p:nvPicPr>
          <p:cNvPr id="430097" name="Picture 17" descr="ANd9GcRQ_EVJJLBD8-31MpzcTKSe42dGI9qdAI1_yjylHSetqCI3SrRH"/>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0825" y="0"/>
            <a:ext cx="1116013" cy="1108075"/>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30083">
                                            <p:txEl>
                                              <p:pRg st="2" end="2"/>
                                            </p:txEl>
                                          </p:spTgt>
                                        </p:tgtEl>
                                        <p:attrNameLst>
                                          <p:attrName>style.visibility</p:attrName>
                                        </p:attrNameLst>
                                      </p:cBhvr>
                                      <p:to>
                                        <p:strVal val="visible"/>
                                      </p:to>
                                    </p:set>
                                    <p:anim calcmode="lin" valueType="num">
                                      <p:cBhvr>
                                        <p:cTn id="7" dur="500" fill="hold"/>
                                        <p:tgtEl>
                                          <p:spTgt spid="43008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43008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430083">
                                            <p:txEl>
                                              <p:pRg st="2" end="2"/>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30083">
                                            <p:txEl>
                                              <p:pRg st="4" end="4"/>
                                            </p:txEl>
                                          </p:spTgt>
                                        </p:tgtEl>
                                        <p:attrNameLst>
                                          <p:attrName>style.visibility</p:attrName>
                                        </p:attrNameLst>
                                      </p:cBhvr>
                                      <p:to>
                                        <p:strVal val="visible"/>
                                      </p:to>
                                    </p:set>
                                    <p:anim calcmode="lin" valueType="num">
                                      <p:cBhvr>
                                        <p:cTn id="12" dur="500" fill="hold"/>
                                        <p:tgtEl>
                                          <p:spTgt spid="43008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3008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30083">
                                            <p:txEl>
                                              <p:pRg st="4" end="4"/>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30083">
                                            <p:txEl>
                                              <p:pRg st="5" end="5"/>
                                            </p:txEl>
                                          </p:spTgt>
                                        </p:tgtEl>
                                        <p:attrNameLst>
                                          <p:attrName>style.visibility</p:attrName>
                                        </p:attrNameLst>
                                      </p:cBhvr>
                                      <p:to>
                                        <p:strVal val="visible"/>
                                      </p:to>
                                    </p:set>
                                    <p:anim calcmode="lin" valueType="num">
                                      <p:cBhvr>
                                        <p:cTn id="17" dur="500" fill="hold"/>
                                        <p:tgtEl>
                                          <p:spTgt spid="43008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43008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430083">
                                            <p:txEl>
                                              <p:pRg st="5" end="5"/>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430093"/>
                                        </p:tgtEl>
                                        <p:attrNameLst>
                                          <p:attrName>style.visibility</p:attrName>
                                        </p:attrNameLst>
                                      </p:cBhvr>
                                      <p:to>
                                        <p:strVal val="visible"/>
                                      </p:to>
                                    </p:set>
                                    <p:anim calcmode="lin" valueType="num">
                                      <p:cBhvr>
                                        <p:cTn id="22" dur="500" fill="hold"/>
                                        <p:tgtEl>
                                          <p:spTgt spid="430093"/>
                                        </p:tgtEl>
                                        <p:attrNameLst>
                                          <p:attrName>ppt_w</p:attrName>
                                        </p:attrNameLst>
                                      </p:cBhvr>
                                      <p:tavLst>
                                        <p:tav tm="0">
                                          <p:val>
                                            <p:fltVal val="0"/>
                                          </p:val>
                                        </p:tav>
                                        <p:tav tm="100000">
                                          <p:val>
                                            <p:strVal val="#ppt_w"/>
                                          </p:val>
                                        </p:tav>
                                      </p:tavLst>
                                    </p:anim>
                                    <p:anim calcmode="lin" valueType="num">
                                      <p:cBhvr>
                                        <p:cTn id="23" dur="500" fill="hold"/>
                                        <p:tgtEl>
                                          <p:spTgt spid="430093"/>
                                        </p:tgtEl>
                                        <p:attrNameLst>
                                          <p:attrName>ppt_h</p:attrName>
                                        </p:attrNameLst>
                                      </p:cBhvr>
                                      <p:tavLst>
                                        <p:tav tm="0">
                                          <p:val>
                                            <p:fltVal val="0"/>
                                          </p:val>
                                        </p:tav>
                                        <p:tav tm="100000">
                                          <p:val>
                                            <p:strVal val="#ppt_h"/>
                                          </p:val>
                                        </p:tav>
                                      </p:tavLst>
                                    </p:anim>
                                    <p:animEffect transition="in" filter="fade">
                                      <p:cBhvr>
                                        <p:cTn id="24" dur="500"/>
                                        <p:tgtEl>
                                          <p:spTgt spid="430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858" name="Rectangle 2"/>
          <p:cNvSpPr>
            <a:spLocks noGrp="1" noChangeArrowheads="1"/>
          </p:cNvSpPr>
          <p:nvPr>
            <p:ph type="title"/>
          </p:nvPr>
        </p:nvSpPr>
        <p:spPr>
          <a:xfrm>
            <a:off x="457200" y="277813"/>
            <a:ext cx="8229600" cy="1063625"/>
          </a:xfrm>
        </p:spPr>
        <p:txBody>
          <a:bodyPr/>
          <a:lstStyle/>
          <a:p>
            <a:pPr algn="ctr"/>
            <a:r>
              <a:rPr lang="el-GR" altLang="el-GR" sz="2800" b="1">
                <a:effectLst>
                  <a:outerShdw blurRad="38100" dist="38100" dir="2700000" algn="tl">
                    <a:srgbClr val="C0C0C0"/>
                  </a:outerShdw>
                </a:effectLst>
                <a:latin typeface="Trebuchet MS" panose="020B0603020202020204" pitchFamily="34" charset="0"/>
              </a:rPr>
              <a:t>Τα κείμενα καλό είναι να κατηγοριοποιηθούν </a:t>
            </a:r>
            <a:br>
              <a:rPr lang="el-GR" altLang="el-GR" sz="2800" b="1">
                <a:effectLst>
                  <a:outerShdw blurRad="38100" dist="38100" dir="2700000" algn="tl">
                    <a:srgbClr val="C0C0C0"/>
                  </a:outerShdw>
                </a:effectLst>
                <a:latin typeface="Trebuchet MS" panose="020B0603020202020204" pitchFamily="34" charset="0"/>
              </a:rPr>
            </a:br>
            <a:r>
              <a:rPr lang="el-GR" altLang="el-GR" sz="2800" b="1">
                <a:effectLst>
                  <a:outerShdw blurRad="38100" dist="38100" dir="2700000" algn="tl">
                    <a:srgbClr val="C0C0C0"/>
                  </a:outerShdw>
                </a:effectLst>
                <a:latin typeface="Trebuchet MS" panose="020B0603020202020204" pitchFamily="34" charset="0"/>
              </a:rPr>
              <a:t>σε θεματικές ενότητες</a:t>
            </a:r>
            <a:r>
              <a:rPr lang="el-GR" altLang="el-GR" sz="3800"/>
              <a:t> </a:t>
            </a:r>
          </a:p>
        </p:txBody>
      </p:sp>
      <p:sp>
        <p:nvSpPr>
          <p:cNvPr id="505859" name="Rectangle 3"/>
          <p:cNvSpPr>
            <a:spLocks noGrp="1" noChangeArrowheads="1"/>
          </p:cNvSpPr>
          <p:nvPr>
            <p:ph type="body" idx="1"/>
          </p:nvPr>
        </p:nvSpPr>
        <p:spPr>
          <a:xfrm>
            <a:off x="395288" y="1557338"/>
            <a:ext cx="8302625" cy="4535487"/>
          </a:xfrm>
          <a:ln>
            <a:solidFill>
              <a:schemeClr val="accent1"/>
            </a:solidFill>
            <a:miter lim="800000"/>
            <a:headEnd/>
            <a:tailEnd/>
          </a:ln>
        </p:spPr>
        <p:txBody>
          <a:bodyPr/>
          <a:lstStyle/>
          <a:p>
            <a:pPr marL="619125" indent="-619125">
              <a:lnSpc>
                <a:spcPct val="90000"/>
              </a:lnSpc>
            </a:pPr>
            <a:endParaRPr lang="el-GR" altLang="el-GR" sz="900">
              <a:effectLst>
                <a:outerShdw blurRad="38100" dist="38100" dir="2700000" algn="tl">
                  <a:srgbClr val="C0C0C0"/>
                </a:outerShdw>
              </a:effectLst>
              <a:latin typeface="Trebuchet MS" panose="020B0603020202020204" pitchFamily="34" charset="0"/>
            </a:endParaRPr>
          </a:p>
          <a:p>
            <a:pPr marL="619125" indent="-619125">
              <a:lnSpc>
                <a:spcPct val="90000"/>
              </a:lnSpc>
            </a:pPr>
            <a:r>
              <a:rPr lang="el-GR" altLang="el-GR" sz="2800">
                <a:effectLst>
                  <a:outerShdw blurRad="38100" dist="38100" dir="2700000" algn="tl">
                    <a:srgbClr val="C0C0C0"/>
                  </a:outerShdw>
                </a:effectLst>
                <a:latin typeface="Trebuchet MS" panose="020B0603020202020204" pitchFamily="34" charset="0"/>
              </a:rPr>
              <a:t>Ενδεικτική Πρόταση:</a:t>
            </a:r>
          </a:p>
          <a:p>
            <a:pPr marL="619125" indent="-619125">
              <a:lnSpc>
                <a:spcPct val="90000"/>
              </a:lnSpc>
            </a:pPr>
            <a:endParaRPr lang="el-GR" altLang="el-GR" sz="1800">
              <a:effectLst>
                <a:outerShdw blurRad="38100" dist="38100" dir="2700000" algn="tl">
                  <a:srgbClr val="C0C0C0"/>
                </a:outerShdw>
              </a:effectLst>
              <a:latin typeface="Trebuchet MS" panose="020B0603020202020204" pitchFamily="34" charset="0"/>
            </a:endParaRPr>
          </a:p>
          <a:p>
            <a:pPr marL="881063" lvl="1" indent="-536575">
              <a:lnSpc>
                <a:spcPct val="90000"/>
              </a:lnSpc>
            </a:pPr>
            <a:r>
              <a:rPr lang="el-GR" altLang="el-GR" sz="2500">
                <a:effectLst>
                  <a:outerShdw blurRad="38100" dist="38100" dir="2700000" algn="tl">
                    <a:srgbClr val="C0C0C0"/>
                  </a:outerShdw>
                </a:effectLst>
                <a:latin typeface="Trebuchet MS" panose="020B0603020202020204" pitchFamily="34" charset="0"/>
              </a:rPr>
              <a:t> </a:t>
            </a:r>
            <a:r>
              <a:rPr lang="el-GR" altLang="el-GR" sz="2500" b="1">
                <a:effectLst>
                  <a:outerShdw blurRad="38100" dist="38100" dir="2700000" algn="tl">
                    <a:srgbClr val="C0C0C0"/>
                  </a:outerShdw>
                </a:effectLst>
                <a:latin typeface="Trebuchet MS" panose="020B0603020202020204" pitchFamily="34" charset="0"/>
              </a:rPr>
              <a:t>Γάμος - Οικογένεια</a:t>
            </a:r>
            <a:r>
              <a:rPr lang="el-GR" altLang="el-GR" sz="2500">
                <a:effectLst>
                  <a:outerShdw blurRad="38100" dist="38100" dir="2700000" algn="tl">
                    <a:srgbClr val="C0C0C0"/>
                  </a:outerShdw>
                </a:effectLst>
                <a:latin typeface="Trebuchet MS" panose="020B0603020202020204" pitchFamily="34" charset="0"/>
              </a:rPr>
              <a:t> (μητρότητα – πατρότητα - σχέσεις - θεσμοί)</a:t>
            </a:r>
          </a:p>
          <a:p>
            <a:pPr marL="881063" lvl="1" indent="-536575">
              <a:lnSpc>
                <a:spcPct val="90000"/>
              </a:lnSpc>
              <a:buFont typeface="Wingdings" panose="05000000000000000000" pitchFamily="2" charset="2"/>
              <a:buNone/>
            </a:pPr>
            <a:endParaRPr lang="el-GR" altLang="el-GR" sz="1600">
              <a:effectLst>
                <a:outerShdw blurRad="38100" dist="38100" dir="2700000" algn="tl">
                  <a:srgbClr val="C0C0C0"/>
                </a:outerShdw>
              </a:effectLst>
              <a:latin typeface="Trebuchet MS" panose="020B0603020202020204" pitchFamily="34" charset="0"/>
            </a:endParaRPr>
          </a:p>
          <a:p>
            <a:pPr marL="881063" lvl="1" indent="-536575">
              <a:lnSpc>
                <a:spcPct val="90000"/>
              </a:lnSpc>
            </a:pPr>
            <a:r>
              <a:rPr lang="el-GR" altLang="el-GR" sz="2500" b="1">
                <a:effectLst>
                  <a:outerShdw blurRad="38100" dist="38100" dir="2700000" algn="tl">
                    <a:srgbClr val="C0C0C0"/>
                  </a:outerShdw>
                </a:effectLst>
                <a:latin typeface="Trebuchet MS" panose="020B0603020202020204" pitchFamily="34" charset="0"/>
              </a:rPr>
              <a:t>Κοινωνικά στερεότυπα για το φύλο</a:t>
            </a:r>
            <a:r>
              <a:rPr lang="el-GR" altLang="el-GR" sz="2500">
                <a:effectLst>
                  <a:outerShdw blurRad="38100" dist="38100" dir="2700000" algn="tl">
                    <a:srgbClr val="C0C0C0"/>
                  </a:outerShdw>
                </a:effectLst>
                <a:latin typeface="Trebuchet MS" panose="020B0603020202020204" pitchFamily="34" charset="0"/>
              </a:rPr>
              <a:t> (κοινωνικοί ρόλοι - συμβάσεις)</a:t>
            </a:r>
          </a:p>
          <a:p>
            <a:pPr marL="881063" lvl="1" indent="-536575">
              <a:lnSpc>
                <a:spcPct val="90000"/>
              </a:lnSpc>
            </a:pPr>
            <a:endParaRPr lang="el-GR" altLang="el-GR" sz="1600">
              <a:effectLst>
                <a:outerShdw blurRad="38100" dist="38100" dir="2700000" algn="tl">
                  <a:srgbClr val="C0C0C0"/>
                </a:outerShdw>
              </a:effectLst>
              <a:latin typeface="Trebuchet MS" panose="020B0603020202020204" pitchFamily="34" charset="0"/>
            </a:endParaRPr>
          </a:p>
          <a:p>
            <a:pPr marL="881063" lvl="1" indent="-536575">
              <a:lnSpc>
                <a:spcPct val="90000"/>
              </a:lnSpc>
            </a:pPr>
            <a:r>
              <a:rPr lang="el-GR" altLang="el-GR" sz="2500" b="1">
                <a:effectLst>
                  <a:outerShdw blurRad="38100" dist="38100" dir="2700000" algn="tl">
                    <a:srgbClr val="C0C0C0"/>
                  </a:outerShdw>
                </a:effectLst>
                <a:latin typeface="Trebuchet MS" panose="020B0603020202020204" pitchFamily="34" charset="0"/>
              </a:rPr>
              <a:t>Η Φιλία και ο Έρωτας</a:t>
            </a:r>
            <a:r>
              <a:rPr lang="el-GR" altLang="el-GR" sz="2500">
                <a:effectLst>
                  <a:outerShdw blurRad="38100" dist="38100" dir="2700000" algn="tl">
                    <a:srgbClr val="C0C0C0"/>
                  </a:outerShdw>
                </a:effectLst>
                <a:latin typeface="Trebuchet MS" panose="020B0603020202020204" pitchFamily="34" charset="0"/>
              </a:rPr>
              <a:t> (δύναμη, εμπόδια, στάσεις)</a:t>
            </a:r>
          </a:p>
          <a:p>
            <a:pPr marL="881063" lvl="1" indent="-536575">
              <a:lnSpc>
                <a:spcPct val="90000"/>
              </a:lnSpc>
            </a:pPr>
            <a:endParaRPr lang="el-GR" altLang="el-GR" sz="1200">
              <a:effectLst>
                <a:outerShdw blurRad="38100" dist="38100" dir="2700000" algn="tl">
                  <a:srgbClr val="C0C0C0"/>
                </a:outerShdw>
              </a:effectLst>
              <a:latin typeface="Trebuchet MS" panose="020B0603020202020204" pitchFamily="34" charset="0"/>
            </a:endParaRPr>
          </a:p>
          <a:p>
            <a:pPr marL="881063" lvl="1" indent="-536575">
              <a:lnSpc>
                <a:spcPct val="90000"/>
              </a:lnSpc>
            </a:pPr>
            <a:r>
              <a:rPr lang="el-GR" altLang="el-GR" sz="2500">
                <a:effectLst>
                  <a:outerShdw blurRad="38100" dist="38100" dir="2700000" algn="tl">
                    <a:srgbClr val="C0C0C0"/>
                  </a:outerShdw>
                </a:effectLst>
                <a:latin typeface="Trebuchet MS" panose="020B0603020202020204" pitchFamily="34" charset="0"/>
              </a:rPr>
              <a:t> </a:t>
            </a:r>
            <a:r>
              <a:rPr lang="el-GR" altLang="el-GR" sz="2500" b="1">
                <a:effectLst>
                  <a:outerShdw blurRad="38100" dist="38100" dir="2700000" algn="tl">
                    <a:srgbClr val="C0C0C0"/>
                  </a:outerShdw>
                </a:effectLst>
                <a:latin typeface="Trebuchet MS" panose="020B0603020202020204" pitchFamily="34" charset="0"/>
              </a:rPr>
              <a:t>Ηλικίες</a:t>
            </a:r>
            <a:r>
              <a:rPr lang="el-GR" altLang="el-GR" sz="2500">
                <a:effectLst>
                  <a:outerShdw blurRad="38100" dist="38100" dir="2700000" algn="tl">
                    <a:srgbClr val="C0C0C0"/>
                  </a:outerShdw>
                </a:effectLst>
                <a:latin typeface="Trebuchet MS" panose="020B0603020202020204" pitchFamily="34" charset="0"/>
              </a:rPr>
              <a:t> (το παιδί, ο/η έφηβος, νέος, γηρατειά και φύλο)</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1" name="Rectangle 3"/>
          <p:cNvSpPr>
            <a:spLocks noGrp="1" noChangeArrowheads="1"/>
          </p:cNvSpPr>
          <p:nvPr>
            <p:ph type="body" sz="half" idx="1"/>
          </p:nvPr>
        </p:nvSpPr>
        <p:spPr>
          <a:xfrm>
            <a:off x="250825" y="1268413"/>
            <a:ext cx="8569325" cy="5256212"/>
          </a:xfrm>
          <a:solidFill>
            <a:schemeClr val="bg1"/>
          </a:solidFill>
          <a:ln>
            <a:solidFill>
              <a:schemeClr val="accent1"/>
            </a:solidFill>
            <a:miter lim="800000"/>
            <a:headEnd/>
            <a:tailEnd/>
          </a:ln>
        </p:spPr>
        <p:txBody>
          <a:bodyPr/>
          <a:lstStyle/>
          <a:p>
            <a:pPr>
              <a:lnSpc>
                <a:spcPct val="80000"/>
              </a:lnSpc>
              <a:buFont typeface="Wingdings" panose="05000000000000000000" pitchFamily="2" charset="2"/>
              <a:buNone/>
            </a:pPr>
            <a:r>
              <a:rPr lang="el-GR" altLang="el-GR" sz="1200">
                <a:solidFill>
                  <a:schemeClr val="hlink"/>
                </a:solidFill>
                <a:latin typeface="Trebuchet MS" panose="020B0603020202020204" pitchFamily="34" charset="0"/>
              </a:rPr>
              <a:t>	</a:t>
            </a:r>
          </a:p>
          <a:p>
            <a:pPr>
              <a:lnSpc>
                <a:spcPct val="110000"/>
              </a:lnSpc>
              <a:buFont typeface="Wingdings" panose="05000000000000000000" pitchFamily="2" charset="2"/>
              <a:buNone/>
            </a:pPr>
            <a:r>
              <a:rPr lang="el-GR" altLang="el-GR" sz="1400" b="1" i="1">
                <a:solidFill>
                  <a:schemeClr val="hlink"/>
                </a:solidFill>
                <a:latin typeface="Trebuchet MS" panose="020B0603020202020204" pitchFamily="34" charset="0"/>
              </a:rPr>
              <a:t>	</a:t>
            </a:r>
            <a:r>
              <a:rPr lang="el-GR" altLang="el-GR" sz="2200">
                <a:latin typeface="Trebuchet MS" panose="020B0603020202020204" pitchFamily="34" charset="0"/>
              </a:rPr>
              <a:t>Δεν αντιμετωπίζουμε το λογοτεχνικό κείμενο ως αφορμή για κοινωνιολογική έρευνα. Το φύλο 	είναι ένα θέμα που προσδιορίζεται από τα ιστορικά και κοινωνικά συμφραζόμενα, αλλά και από την </a:t>
            </a:r>
            <a:r>
              <a:rPr lang="el-GR" altLang="el-GR" sz="2200" b="1">
                <a:latin typeface="Trebuchet MS" panose="020B0603020202020204" pitchFamily="34" charset="0"/>
              </a:rPr>
              <a:t>οπτική 	γωνία και τεχνοτροπία</a:t>
            </a:r>
            <a:r>
              <a:rPr lang="el-GR" altLang="el-GR" sz="2200">
                <a:latin typeface="Trebuchet MS" panose="020B0603020202020204" pitchFamily="34" charset="0"/>
              </a:rPr>
              <a:t> κάθε συγγραφέα</a:t>
            </a:r>
            <a:r>
              <a:rPr lang="el-GR" altLang="el-GR" sz="2200"/>
              <a:t>. </a:t>
            </a:r>
          </a:p>
          <a:p>
            <a:pPr>
              <a:lnSpc>
                <a:spcPct val="110000"/>
              </a:lnSpc>
              <a:buFont typeface="Wingdings" panose="05000000000000000000" pitchFamily="2" charset="2"/>
              <a:buNone/>
            </a:pPr>
            <a:r>
              <a:rPr lang="el-GR" altLang="el-GR" sz="2200">
                <a:latin typeface="Trebuchet MS" panose="020B0603020202020204" pitchFamily="34" charset="0"/>
              </a:rPr>
              <a:t>	Αυτό σημαίνει ότι: </a:t>
            </a:r>
            <a:endParaRPr lang="el-GR" altLang="el-GR" sz="2200"/>
          </a:p>
          <a:p>
            <a:pPr>
              <a:lnSpc>
                <a:spcPct val="110000"/>
              </a:lnSpc>
              <a:buFont typeface="Wingdings" panose="05000000000000000000" pitchFamily="2" charset="2"/>
              <a:buNone/>
            </a:pPr>
            <a:endParaRPr lang="el-GR" altLang="el-GR" sz="2200"/>
          </a:p>
          <a:p>
            <a:pPr>
              <a:lnSpc>
                <a:spcPct val="110000"/>
              </a:lnSpc>
              <a:buFont typeface="Wingdings" panose="05000000000000000000" pitchFamily="2" charset="2"/>
              <a:buNone/>
            </a:pPr>
            <a:endParaRPr lang="el-GR" altLang="el-GR" sz="2200">
              <a:latin typeface="Trebuchet MS" panose="020B0603020202020204" pitchFamily="34" charset="0"/>
            </a:endParaRPr>
          </a:p>
          <a:p>
            <a:pPr>
              <a:lnSpc>
                <a:spcPct val="120000"/>
              </a:lnSpc>
              <a:buFont typeface="Wingdings" panose="05000000000000000000" pitchFamily="2" charset="2"/>
              <a:buNone/>
            </a:pPr>
            <a:r>
              <a:rPr lang="el-GR" altLang="el-GR" sz="2200">
                <a:latin typeface="Trebuchet MS" panose="020B0603020202020204" pitchFamily="34" charset="0"/>
              </a:rPr>
              <a:t>	Εξετάζουμε μορφή και περιεχόμενο. Διερευνούμε με τους μαθητές μας όχι μόνο   </a:t>
            </a:r>
            <a:r>
              <a:rPr lang="el-GR" altLang="el-GR" sz="2200" b="1">
                <a:effectLst>
                  <a:outerShdw blurRad="38100" dist="38100" dir="2700000" algn="tl">
                    <a:srgbClr val="C0C0C0"/>
                  </a:outerShdw>
                </a:effectLst>
                <a:latin typeface="Trebuchet MS" panose="020B0603020202020204" pitchFamily="34" charset="0"/>
              </a:rPr>
              <a:t>τι</a:t>
            </a:r>
            <a:r>
              <a:rPr lang="el-GR" altLang="el-GR" sz="2200">
                <a:latin typeface="Trebuchet MS" panose="020B0603020202020204" pitchFamily="34" charset="0"/>
              </a:rPr>
              <a:t>   ένα κείμενο λέει (περιεχόμενο), αλλά και  </a:t>
            </a:r>
            <a:r>
              <a:rPr lang="el-GR" altLang="el-GR" sz="2200" b="1">
                <a:effectLst>
                  <a:outerShdw blurRad="38100" dist="38100" dir="2700000" algn="tl">
                    <a:srgbClr val="C0C0C0"/>
                  </a:outerShdw>
                </a:effectLst>
                <a:latin typeface="Trebuchet MS" panose="020B0603020202020204" pitchFamily="34" charset="0"/>
              </a:rPr>
              <a:t>πώς</a:t>
            </a:r>
            <a:r>
              <a:rPr lang="el-GR" altLang="el-GR" sz="2200">
                <a:latin typeface="Trebuchet MS" panose="020B0603020202020204" pitchFamily="34" charset="0"/>
              </a:rPr>
              <a:t>   ένα κείμενο λέει αυτά που λέει (μορφή). </a:t>
            </a:r>
            <a:endParaRPr lang="el-GR" altLang="el-GR" sz="2200"/>
          </a:p>
        </p:txBody>
      </p:sp>
      <p:sp>
        <p:nvSpPr>
          <p:cNvPr id="237573" name="AutoShape 5"/>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237586" name="Rectangle 18"/>
          <p:cNvSpPr>
            <a:spLocks noGrp="1" noChangeArrowheads="1"/>
          </p:cNvSpPr>
          <p:nvPr>
            <p:ph type="title"/>
          </p:nvPr>
        </p:nvSpPr>
        <p:spPr>
          <a:xfrm>
            <a:off x="2268538" y="260350"/>
            <a:ext cx="6202362" cy="703263"/>
          </a:xfrm>
          <a:noFill/>
          <a:ln/>
        </p:spPr>
        <p:txBody>
          <a:bodyPr/>
          <a:lstStyle/>
          <a:p>
            <a:r>
              <a:rPr lang="el-GR" altLang="el-GR" sz="3200" b="1">
                <a:effectLst>
                  <a:outerShdw blurRad="38100" dist="38100" dir="2700000" algn="tl">
                    <a:srgbClr val="C0C0C0"/>
                  </a:outerShdw>
                </a:effectLst>
                <a:latin typeface="Trebuchet MS" panose="020B0603020202020204" pitchFamily="34" charset="0"/>
              </a:rPr>
              <a:t>Διδάσκουμε λογοτεχνία</a:t>
            </a:r>
            <a:r>
              <a:rPr lang="el-GR" altLang="el-GR" sz="3800"/>
              <a:t> </a:t>
            </a:r>
          </a:p>
        </p:txBody>
      </p:sp>
      <p:sp>
        <p:nvSpPr>
          <p:cNvPr id="237589" name="AutoShape 21"/>
          <p:cNvSpPr>
            <a:spLocks noChangeArrowheads="1"/>
          </p:cNvSpPr>
          <p:nvPr/>
        </p:nvSpPr>
        <p:spPr bwMode="auto">
          <a:xfrm flipH="1">
            <a:off x="3203575" y="3716338"/>
            <a:ext cx="865188" cy="790575"/>
          </a:xfrm>
          <a:prstGeom prst="curvedRightArrow">
            <a:avLst>
              <a:gd name="adj1" fmla="val 9264"/>
              <a:gd name="adj2" fmla="val 29264"/>
              <a:gd name="adj3" fmla="val 36596"/>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237590" name="Oval 22"/>
          <p:cNvSpPr>
            <a:spLocks noChangeArrowheads="1"/>
          </p:cNvSpPr>
          <p:nvPr/>
        </p:nvSpPr>
        <p:spPr bwMode="auto">
          <a:xfrm>
            <a:off x="3419475" y="5229225"/>
            <a:ext cx="574675" cy="360363"/>
          </a:xfrm>
          <a:prstGeom prst="ellipse">
            <a:avLst/>
          </a:prstGeom>
          <a:noFill/>
          <a:ln w="38100" algn="ctr">
            <a:solidFill>
              <a:schemeClr val="accent1"/>
            </a:solidFill>
            <a:round/>
            <a:headEnd/>
            <a:tailEnd/>
          </a:ln>
          <a:effectLst/>
          <a:extLst>
            <a:ext uri="{909E8E84-426E-40DD-AFC4-6F175D3DCCD1}">
              <a14:hiddenFill xmlns:a14="http://schemas.microsoft.com/office/drawing/2010/main">
                <a:solidFill>
                  <a:srgbClr val="FF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b="1"/>
          </a:p>
        </p:txBody>
      </p:sp>
      <p:sp>
        <p:nvSpPr>
          <p:cNvPr id="237591" name="Oval 23"/>
          <p:cNvSpPr>
            <a:spLocks noChangeArrowheads="1"/>
          </p:cNvSpPr>
          <p:nvPr/>
        </p:nvSpPr>
        <p:spPr bwMode="auto">
          <a:xfrm>
            <a:off x="1835150" y="5589588"/>
            <a:ext cx="720725" cy="433387"/>
          </a:xfrm>
          <a:prstGeom prst="ellipse">
            <a:avLst/>
          </a:prstGeom>
          <a:noFill/>
          <a:ln w="38100" algn="ctr">
            <a:solidFill>
              <a:schemeClr val="accent1"/>
            </a:solidFill>
            <a:round/>
            <a:headEnd/>
            <a:tailEnd/>
          </a:ln>
          <a:effectLst/>
          <a:extLst>
            <a:ext uri="{909E8E84-426E-40DD-AFC4-6F175D3DCCD1}">
              <a14:hiddenFill xmlns:a14="http://schemas.microsoft.com/office/drawing/2010/main">
                <a:solidFill>
                  <a:srgbClr val="FFFFD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l-GR" altLang="el-GR" b="1"/>
          </a:p>
        </p:txBody>
      </p:sp>
      <p:pic>
        <p:nvPicPr>
          <p:cNvPr id="237593" name="Picture 25" descr="ANd9GcRQ_EVJJLBD8-31MpzcTKSe42dGI9qdAI1_yjylHSetqCI3SrRH"/>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250825" y="0"/>
            <a:ext cx="1258888" cy="12509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7571">
                                            <p:txEl>
                                              <p:pRg st="2" end="2"/>
                                            </p:txEl>
                                          </p:spTgt>
                                        </p:tgtEl>
                                        <p:attrNameLst>
                                          <p:attrName>style.visibility</p:attrName>
                                        </p:attrNameLst>
                                      </p:cBhvr>
                                      <p:to>
                                        <p:strVal val="visible"/>
                                      </p:to>
                                    </p:set>
                                    <p:anim calcmode="lin" valueType="num">
                                      <p:cBhvr additive="base">
                                        <p:cTn id="7" dur="500" fill="hold"/>
                                        <p:tgtEl>
                                          <p:spTgt spid="2375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757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7571">
                                            <p:txEl>
                                              <p:pRg st="5" end="5"/>
                                            </p:txEl>
                                          </p:spTgt>
                                        </p:tgtEl>
                                        <p:attrNameLst>
                                          <p:attrName>style.visibility</p:attrName>
                                        </p:attrNameLst>
                                      </p:cBhvr>
                                      <p:to>
                                        <p:strVal val="visible"/>
                                      </p:to>
                                    </p:set>
                                    <p:anim calcmode="lin" valueType="num">
                                      <p:cBhvr additive="base">
                                        <p:cTn id="11" dur="500" fill="hold"/>
                                        <p:tgtEl>
                                          <p:spTgt spid="237571">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7571">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7589"/>
                                        </p:tgtEl>
                                        <p:attrNameLst>
                                          <p:attrName>style.visibility</p:attrName>
                                        </p:attrNameLst>
                                      </p:cBhvr>
                                      <p:to>
                                        <p:strVal val="visible"/>
                                      </p:to>
                                    </p:set>
                                    <p:anim calcmode="lin" valueType="num">
                                      <p:cBhvr additive="base">
                                        <p:cTn id="15" dur="500" fill="hold"/>
                                        <p:tgtEl>
                                          <p:spTgt spid="237589"/>
                                        </p:tgtEl>
                                        <p:attrNameLst>
                                          <p:attrName>ppt_x</p:attrName>
                                        </p:attrNameLst>
                                      </p:cBhvr>
                                      <p:tavLst>
                                        <p:tav tm="0">
                                          <p:val>
                                            <p:strVal val="#ppt_x"/>
                                          </p:val>
                                        </p:tav>
                                        <p:tav tm="100000">
                                          <p:val>
                                            <p:strVal val="#ppt_x"/>
                                          </p:val>
                                        </p:tav>
                                      </p:tavLst>
                                    </p:anim>
                                    <p:anim calcmode="lin" valueType="num">
                                      <p:cBhvr additive="base">
                                        <p:cTn id="16" dur="500" fill="hold"/>
                                        <p:tgtEl>
                                          <p:spTgt spid="23758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7590"/>
                                        </p:tgtEl>
                                        <p:attrNameLst>
                                          <p:attrName>style.visibility</p:attrName>
                                        </p:attrNameLst>
                                      </p:cBhvr>
                                      <p:to>
                                        <p:strVal val="visible"/>
                                      </p:to>
                                    </p:set>
                                    <p:anim calcmode="lin" valueType="num">
                                      <p:cBhvr additive="base">
                                        <p:cTn id="19" dur="500" fill="hold"/>
                                        <p:tgtEl>
                                          <p:spTgt spid="237590"/>
                                        </p:tgtEl>
                                        <p:attrNameLst>
                                          <p:attrName>ppt_x</p:attrName>
                                        </p:attrNameLst>
                                      </p:cBhvr>
                                      <p:tavLst>
                                        <p:tav tm="0">
                                          <p:val>
                                            <p:strVal val="#ppt_x"/>
                                          </p:val>
                                        </p:tav>
                                        <p:tav tm="100000">
                                          <p:val>
                                            <p:strVal val="#ppt_x"/>
                                          </p:val>
                                        </p:tav>
                                      </p:tavLst>
                                    </p:anim>
                                    <p:anim calcmode="lin" valueType="num">
                                      <p:cBhvr additive="base">
                                        <p:cTn id="20" dur="500" fill="hold"/>
                                        <p:tgtEl>
                                          <p:spTgt spid="23759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7591"/>
                                        </p:tgtEl>
                                        <p:attrNameLst>
                                          <p:attrName>style.visibility</p:attrName>
                                        </p:attrNameLst>
                                      </p:cBhvr>
                                      <p:to>
                                        <p:strVal val="visible"/>
                                      </p:to>
                                    </p:set>
                                    <p:anim calcmode="lin" valueType="num">
                                      <p:cBhvr additive="base">
                                        <p:cTn id="23" dur="500" fill="hold"/>
                                        <p:tgtEl>
                                          <p:spTgt spid="237591"/>
                                        </p:tgtEl>
                                        <p:attrNameLst>
                                          <p:attrName>ppt_x</p:attrName>
                                        </p:attrNameLst>
                                      </p:cBhvr>
                                      <p:tavLst>
                                        <p:tav tm="0">
                                          <p:val>
                                            <p:strVal val="#ppt_x"/>
                                          </p:val>
                                        </p:tav>
                                        <p:tav tm="100000">
                                          <p:val>
                                            <p:strVal val="#ppt_x"/>
                                          </p:val>
                                        </p:tav>
                                      </p:tavLst>
                                    </p:anim>
                                    <p:anim calcmode="lin" valueType="num">
                                      <p:cBhvr additive="base">
                                        <p:cTn id="24" dur="500" fill="hold"/>
                                        <p:tgtEl>
                                          <p:spTgt spid="2375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89" grpId="0" animBg="1"/>
      <p:bldP spid="237590" grpId="0" animBg="1"/>
      <p:bldP spid="23759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4226" name="Rectangle 2"/>
          <p:cNvSpPr>
            <a:spLocks noGrp="1" noChangeArrowheads="1"/>
          </p:cNvSpPr>
          <p:nvPr>
            <p:ph type="title"/>
          </p:nvPr>
        </p:nvSpPr>
        <p:spPr>
          <a:xfrm>
            <a:off x="539750" y="260350"/>
            <a:ext cx="8229600" cy="1139825"/>
          </a:xfrm>
        </p:spPr>
        <p:txBody>
          <a:bodyPr/>
          <a:lstStyle/>
          <a:p>
            <a:r>
              <a:rPr lang="el-GR" altLang="el-GR" sz="2800" b="1">
                <a:effectLst>
                  <a:outerShdw blurRad="38100" dist="38100" dir="2700000" algn="tl">
                    <a:srgbClr val="C0C0C0"/>
                  </a:outerShdw>
                </a:effectLst>
                <a:latin typeface="Trebuchet MS" panose="020B0603020202020204" pitchFamily="34" charset="0"/>
              </a:rPr>
              <a:t>Οι παράμετροι που θα πρέπει να προσανατολίζουν τη μεθοδολογική </a:t>
            </a:r>
            <a:br>
              <a:rPr lang="el-GR" altLang="el-GR" sz="2800" b="1">
                <a:effectLst>
                  <a:outerShdw blurRad="38100" dist="38100" dir="2700000" algn="tl">
                    <a:srgbClr val="C0C0C0"/>
                  </a:outerShdw>
                </a:effectLst>
                <a:latin typeface="Trebuchet MS" panose="020B0603020202020204" pitchFamily="34" charset="0"/>
              </a:rPr>
            </a:br>
            <a:r>
              <a:rPr lang="el-GR" altLang="el-GR" sz="2800" b="1">
                <a:effectLst>
                  <a:outerShdw blurRad="38100" dist="38100" dir="2700000" algn="tl">
                    <a:srgbClr val="C0C0C0"/>
                  </a:outerShdw>
                </a:effectLst>
                <a:latin typeface="Trebuchet MS" panose="020B0603020202020204" pitchFamily="34" charset="0"/>
              </a:rPr>
              <a:t>προσέγγιση της κάθε ενότητας </a:t>
            </a:r>
            <a:endParaRPr lang="el-GR" altLang="el-GR" sz="3800"/>
          </a:p>
        </p:txBody>
      </p:sp>
      <p:sp>
        <p:nvSpPr>
          <p:cNvPr id="564227" name="Rectangle 3"/>
          <p:cNvSpPr>
            <a:spLocks noGrp="1" noChangeArrowheads="1"/>
          </p:cNvSpPr>
          <p:nvPr>
            <p:ph type="body" sz="half" idx="1"/>
          </p:nvPr>
        </p:nvSpPr>
        <p:spPr>
          <a:xfrm>
            <a:off x="395288" y="1844675"/>
            <a:ext cx="8207375" cy="4241800"/>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2600">
                <a:effectLst>
                  <a:outerShdw blurRad="38100" dist="38100" dir="2700000" algn="tl">
                    <a:srgbClr val="C0C0C0"/>
                  </a:outerShdw>
                </a:effectLst>
                <a:latin typeface="Trebuchet MS" panose="020B0603020202020204" pitchFamily="34" charset="0"/>
              </a:rPr>
              <a:t>	</a:t>
            </a:r>
          </a:p>
          <a:p>
            <a:pPr>
              <a:buFont typeface="Wingdings" panose="05000000000000000000" pitchFamily="2" charset="2"/>
              <a:buNone/>
            </a:pPr>
            <a:r>
              <a:rPr lang="el-GR" altLang="el-GR" sz="2600">
                <a:effectLst>
                  <a:outerShdw blurRad="38100" dist="38100" dir="2700000" algn="tl">
                    <a:srgbClr val="C0C0C0"/>
                  </a:outerShdw>
                </a:effectLst>
                <a:latin typeface="Trebuchet MS" panose="020B0603020202020204" pitchFamily="34" charset="0"/>
              </a:rPr>
              <a:t>		Θεματικός ή ειδολογικός άξονας οργάνωσης       	της ύλης</a:t>
            </a:r>
            <a:r>
              <a:rPr lang="el-GR" altLang="el-GR" sz="2600" b="1">
                <a:effectLst>
                  <a:outerShdw blurRad="38100" dist="38100" dir="2700000" algn="tl">
                    <a:srgbClr val="C0C0C0"/>
                  </a:outerShdw>
                </a:effectLst>
                <a:latin typeface="Trebuchet MS" panose="020B0603020202020204" pitchFamily="34" charset="0"/>
              </a:rPr>
              <a:t>.</a:t>
            </a:r>
          </a:p>
          <a:p>
            <a:pPr>
              <a:buFont typeface="Wingdings" panose="05000000000000000000" pitchFamily="2" charset="2"/>
              <a:buNone/>
            </a:pPr>
            <a:endParaRPr lang="el-GR" altLang="el-GR" sz="2600">
              <a:effectLst>
                <a:outerShdw blurRad="38100" dist="38100" dir="2700000" algn="tl">
                  <a:srgbClr val="C0C0C0"/>
                </a:outerShdw>
              </a:effectLst>
              <a:latin typeface="Trebuchet MS" panose="020B0603020202020204" pitchFamily="34" charset="0"/>
            </a:endParaRPr>
          </a:p>
          <a:p>
            <a:pPr>
              <a:buFont typeface="Wingdings" panose="05000000000000000000" pitchFamily="2" charset="2"/>
              <a:buNone/>
            </a:pPr>
            <a:r>
              <a:rPr lang="el-GR" altLang="el-GR" sz="2600">
                <a:effectLst>
                  <a:outerShdw blurRad="38100" dist="38100" dir="2700000" algn="tl">
                    <a:srgbClr val="C0C0C0"/>
                  </a:outerShdw>
                </a:effectLst>
                <a:latin typeface="Trebuchet MS" panose="020B0603020202020204" pitchFamily="34" charset="0"/>
              </a:rPr>
              <a:t>		Έμφαση στην κατανόηση της θεωρίας 	μέσα από την πράξη.</a:t>
            </a:r>
            <a:endParaRPr lang="en-US" altLang="el-GR" sz="2600">
              <a:effectLst>
                <a:outerShdw blurRad="38100" dist="38100" dir="2700000" algn="tl">
                  <a:srgbClr val="C0C0C0"/>
                </a:outerShdw>
              </a:effectLst>
              <a:latin typeface="Trebuchet MS" panose="020B0603020202020204" pitchFamily="34" charset="0"/>
            </a:endParaRPr>
          </a:p>
          <a:p>
            <a:pPr>
              <a:buFont typeface="Wingdings" panose="05000000000000000000" pitchFamily="2" charset="2"/>
              <a:buNone/>
            </a:pPr>
            <a:endParaRPr lang="el-GR" altLang="el-GR" sz="2600">
              <a:effectLst>
                <a:outerShdw blurRad="38100" dist="38100" dir="2700000" algn="tl">
                  <a:srgbClr val="C0C0C0"/>
                </a:outerShdw>
              </a:effectLst>
              <a:latin typeface="Trebuchet MS" panose="020B0603020202020204" pitchFamily="34" charset="0"/>
            </a:endParaRPr>
          </a:p>
          <a:p>
            <a:pPr>
              <a:buFont typeface="Wingdings" panose="05000000000000000000" pitchFamily="2" charset="2"/>
              <a:buNone/>
            </a:pPr>
            <a:r>
              <a:rPr lang="el-GR" altLang="el-GR" sz="2600">
                <a:effectLst>
                  <a:outerShdw blurRad="38100" dist="38100" dir="2700000" algn="tl">
                    <a:srgbClr val="C0C0C0"/>
                  </a:outerShdw>
                </a:effectLst>
                <a:latin typeface="Trebuchet MS" panose="020B0603020202020204" pitchFamily="34" charset="0"/>
              </a:rPr>
              <a:t>		</a:t>
            </a:r>
            <a:r>
              <a:rPr lang="el-GR" altLang="el-GR" sz="2600" b="1">
                <a:effectLst>
                  <a:outerShdw blurRad="38100" dist="38100" dir="2700000" algn="tl">
                    <a:srgbClr val="C0C0C0"/>
                  </a:outerShdw>
                </a:effectLst>
                <a:latin typeface="Trebuchet MS" panose="020B0603020202020204" pitchFamily="34" charset="0"/>
              </a:rPr>
              <a:t>Τράπεζα Θεμάτων: </a:t>
            </a:r>
            <a:r>
              <a:rPr lang="el-GR" altLang="el-GR" sz="2600">
                <a:effectLst>
                  <a:outerShdw blurRad="38100" dist="38100" dir="2700000" algn="tl">
                    <a:srgbClr val="C0C0C0"/>
                  </a:outerShdw>
                </a:effectLst>
                <a:latin typeface="Trebuchet MS" panose="020B0603020202020204" pitchFamily="34" charset="0"/>
              </a:rPr>
              <a:t>νέοι όροι στον τρόπο 	αξιολόγησης του μαθήματος</a:t>
            </a:r>
          </a:p>
          <a:p>
            <a:endParaRPr lang="el-GR" altLang="el-GR" sz="2600">
              <a:effectLst>
                <a:outerShdw blurRad="38100" dist="38100" dir="2700000" algn="tl">
                  <a:srgbClr val="C0C0C0"/>
                </a:outerShdw>
              </a:effectLst>
              <a:latin typeface="Trebuchet MS" panose="020B0603020202020204" pitchFamily="34" charset="0"/>
            </a:endParaRPr>
          </a:p>
        </p:txBody>
      </p:sp>
      <p:pic>
        <p:nvPicPr>
          <p:cNvPr id="564228" name="Picture 4" descr="https://encrypted-tbn1.gstatic.com/images?q=tbn:ANd9GcRn5TEeD5-IzjK7ydcVMZPgfyq8mk-hmNgdKFhRcmtUe4sW8KjN"/>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r="84528" b="51648"/>
          <a:stretch>
            <a:fillRect/>
          </a:stretch>
        </p:blipFill>
        <p:spPr>
          <a:xfrm>
            <a:off x="684213" y="2276475"/>
            <a:ext cx="314325" cy="5762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4229" name="AutoShape 5" descr="data:image/jpeg;base64,/9j/4AAQSkZJRgABAQAAAQABAAD/2wBDAAkGBwgHBgkIBwgKCgkLDRYPDQwMDRsUFRAWIB0iIiAdHx8kKDQsJCYxJx8fLT0tMTU3Ojo6Iys/RD84QzQ5Ojf/2wBDAQoKCg0MDRoPDxo3JR8lNzc3Nzc3Nzc3Nzc3Nzc3Nzc3Nzc3Nzc3Nzc3Nzc3Nzc3Nzc3Nzc3Nzc3Nzc3Nzc3Nzf/wAARCADCAQMDASIAAhEBAxEB/8QAGwABAAIDAQEAAAAAAAAAAAAAAAEGAgUHAwT/xABBEAABAwMBBQUFBQYGAQUAAAABAAIDBAURBgcSITFBE1FhcYEUIjKRoRVCUnKxFiMkM2KCJkRTkqLBNUOys9Pw/8QAGQEBAAMBAQAAAAAAAAAAAAAAAAEDBAIF/8QAKxEBAAICAQMCBQMFAAAAAAAAAAECAxEEEiExQWETIjJRcYHR8EKhscHh/9oADAMBAAIRAxEAPwDuKIiAiIgIioct2u9317cdONuTrRBS07JoTTwsfLUtON5288EDBOMBvf3IL3layv1DaKASiouFMJY27xhbK10h8mg5KpN4pLfba4N1FQXu4UhdgVdZXukYT39m0hg8sDyWv/ZuHVdLd32WlhtlJDC6KgZTRNi35eYLsDrjj+YdyrnJG9R5bcfDtFfi5O1PO+3f2j3/AMOkWp9fVfxlaDTseP3VIAMtb3vP4vAcB4rZKs7O9QHUelaWrnJ9sizBVtPMSs4HPnwPqrMu4jTJe3VO9aERFLkREQEREBERAREQEREBERAREQEREBERAREQYlFKIJREQEREBUTXVquNNqWx6qstHLVy0bnQVkEON+SB3cDjOMu4eI7le0QVOe93m6QvhotIVDoZBuuddJ44GEeLRvu+iU1r1ZJAyA3O1WiBgw2K30ZlcB+aQ4/4lfTcNZ2ukr5rdSx1tyroTiWnt9M6Yxnuc4e60+ZC+f7Z1XXO3LfpuCiBGRJdK0Agd/Zxhx+oRO51r0bHS+m6PTdPUsppJp5quYz1NRO4F8sh5k4AA8gF9UF0ZV3B9LRM7ZkJxUTh2GMd+EH7zu8dOp6Ln2prtquknmovtWCpqfZ3yTUtvpNwRtDc/G5xdnHl071cNA11DcdI22qtsYjhfEN5gOS2QcHgnqd7PFcdW51DRbFGPHFr+beI9vvP+v5uwoiLtmEREBERAREQEREBERAREQEREBF5MqIZJDGyRpcOgK9UBERAREQEREBERAREQEREHNLGf2Z2t3S1vyKS+xCsp88u1GS4f/J9FvdQaO9qndcbRVzU9xB3gXSuIefPm39PBe+sdJftFNbq2lrnW+5W2XtKapbEJAM4yHNJGRwHVeB0neK7/wA1q+5St/0qCNlIz5ty76rm1YtGpXYc+TBbqpLx03b2afFVdtTV1NDWVY94zytbuDOTkk4JPDl3LTbKJWU9/wBSW20Se1afbOJ6Spjz2bXu+KNp69OX4c9VaKHQemKOXthaYaifrNWE1Dye/LyVYo2MiYGRMaxjRgNaMAJWsVjUIz5rZrze3lmirr7lLe7nJbrXK6Okpzirq2HiT/psPf3u6dFYQN0ADkO8qYnfhGTFOPXV5n0SiIpViIiAiIgIiICIiAi+Wsr6ajBM8mMcSAM4HeVzrUevKqu3qey71LTcjUu4SPH9I+6Pr5Li+StI7r8HGyZ7aqvNdqG30lfHQGQzVb+cUWCWDvd3fqvKpq5JxmZ3Yw/gB4nzXHbfdmWq4w1UeXva4l5JyXA8D+qvlvq36gmDKGVkp3d53vY3B3nuXGLL1+V3L4k4JjXePv7tzA8iaN0Zyd4YwrQtZa7PHQtDnvdLL3nk3yC2auYhERAREQEREBERAREQEREBU+v1pUTXyrsumbPJdayjA9pkdO2GGEnkC45JPPkOiuC5dc/8KbYqOu+Ch1BD2Mp6CUYA+oZ/uKDa1UmrJpo4rrqSyWEy/DDSRdtKR+aQgeuFpNY6fpqEUtPLc7td7tUvHZmqrHbrBnmGNw3ieA4d6vF/0nbL0JJJI+xq3f5hnPPiORC0GmtIVtFeBXXidjoqL3YMv3g4AcDx+Fozy71Teb/TEeXpcavErHxbW71/pmPM+mvbb59mVxqaC9XvSd13G1VJN28BaMCSJwHLv+6f7vBdGXJddXGij2gabumm6yCtuwm9mqaWmeHufEfxYyBgFw4+B6LrStiNRqHn3va9ptbzIiIpciIiAiIgIi11yu8FC1wLg57Rl2ThrfMoPulkZEwvkcGtHMlVu/6qpbbBvSTdiw8G8MySHua3n/8AuipeodePne5lsLZXDh7Q8fu2fkb97z5eao9VWSTTPnmlfNO74pZDlx8PAeAVGTPFe0d5b+PwL5Pmv2hZLtq+uq5cxH2SnB/l8HPk/OeQ8h81XH1E1TI2KFrnOcd1rGDJJ7gBzW901om76hLJ3NNJRHj28zeLh/S3mfPgPFdZ05pS1aej/goN6oIw+ol4yO9eg8AqYx3yzuzbbkYOLXoxxuf55lz7TOzSsrd2ovr3UkB4iBnGV3meTfqfJdQtVqobRSimt1NHBEOYaOLj3k8yfNfai1Ux1p4eVm5OTNPzT2ERF2oEREBERAREQEREBERAREQFVdomk3ats0dPTTspq6mmE1NM4HDXDgQccQD+oCtSIKQ237Q65rY6y9We2MAw6SipnTSO8ffwAsmbN7dVOD9QXK63p/Mtq6pwjz4MbgK13K40VrpTVXKrgpYBwMk0gYM92T1VSm2nWWWR0Nipbje5xw3aClc5ufFxwP1QWa02K02Zm5arbS0gxgmGINJHiRxK9brcqa00MlZWP3YmDpzcegA6kqoG47QbuP4Kz22xwuH8yvnM0gH5WcAfNUms1JVU12oH6kuD7tQQV7WOmEIijGfvbo6DBIzxIBXF7a7R5lp42CMkza3017z+35l1ywmvqInV9xJjdUAGOlHKFnQHvcc5J9Oi2qgEEAg5B6qV1EahTe3XaZ1oUZQlQSpcJysXODWlziAAMkk8AFptQ6mttgizWS70zhllPHxe706DxK5PqfWNwvjnRyv7CkzwpozwP5j979PBVZM1afls4/DyZu/iPuu+ptodPS79NZAypmHA1Dv5TPL8R+nmuZ3m9Vl0d/HVJlYOJjA3WuPeQOZ+i+KFtTX1DKajhkmmecNjjbkn0XQ9MbMc7lTqOTPUUkTv/e4foPms8TkyS9KacbixG43P91IstlumoKjsbbTukAOHyO92OPzd/wBc/BdU0vs7ttp3Ki4btfWDjl7f3bD4N6+Z+ittJTU9FTsp6SGOGFgw2ONoaB6L2yr6Ya18vPz83Jl7R2hkihFcxJUqERCUREBERAREQEREBERAREQEREBERByfa+xtFqnS13uTG1NnjmMU0Eg3mNOclxHI5bx/sV/vNLcfstsGm3UtK7HMtwA3ubgYHmtftNsf2/oy4UrGb88bO3gHXfZxwPMZHqvm2V6gbetEUc08re2pG+zzucerORPm3dKiY3GndL9FotrevurdVqy+0FFW2i7Rn2lzNxsrgGvYDzPDg4Yzgj6r7qbRzLxszqaJ0YFXWA1EJcMFr2/y/QgfJxWw1Vq3QrJIhda2mrKiB+9HFTgzPz+H3cjHgThfMNbaju43dL6OqzEfhqrk4QMx37vX0KrpjmLbmdt/I5uPJh+Hjp0zM7nXj9H1bIdQOvek4oKpx9utx9lna74sD4SfTh5tKuxVL2eaQrrBU3W6XiogkuN0l7SWKmBEUfFzsDPM5cVdDyVrzWJKoOstoEVB2lFZXslqh7r6jmyI9w/E76DxW1vOoG1MbqazONS5xLXyQjIGDggH/tc9pNnd0qaoipnhpaXPBxO+/Hdujr5lVZZvr5Gzi1wxaZzenoqtXWy1Ez5ZpHySyHL5HnLnHxKtGmtn9zvG5UXEuoKM8Rvt/evHg08vM/Iq+2DSdlshbJBT9tUt/wAxP7zgfDo30CsYflVUwRHezTm58z2xxp8lisVtsNP2Ntpmx5HvyHi9/wCZ3M+XJbTK8Q5ZArRGoedaZtO5eoKkFeYKyBUuWeVKxBUoMkUBSpQlFClBKIiIEREBERAREQEREBERAREQFRqrZPpSprZKk0tREyV29JTxVDmxOP5RyHgDhXlEGos2mLFZGgWq1UlM4ffZGC//AHHj9Vt1TL5tN0zaah1K2qkrqtrt0wUUZkOe7Pw59VrP2o13feGn9LMtsDuVTdZMHHfucD9Cg6MqjqW4zXO6xaatshYZBvVszOccfMtHiR+oHVVbUGl76LVPcNXavrJt0YZR2/8AcxueeDRkYyP7ei12z+9m1azgtlbFuRXOlxBPJzc8OOME9DuuHmAq7zuYpDdxscUx25FvTtH5/wCeXTvs6np42RU0TY42ANa1o5ALAxlq2bxleLo12yeZ3L5Ggr1as+zUhuFCUtXoFiAsgEGYWQWAWQUoZBZBYhZBEJClQFKISpChFIlSoUogREQEREBERAREQEREBERAXw32mnrbJcKWklMVRPTSRxSA4LXOaQD8yvuRByvYHJROsVbS+yRRXGkqCJn7g33Nd8OTz4EObjwW21hW6tt9W6tpy2O3xn3ewAeAO9+Rnj8h9VXIz+xm2tzD7lBfW5HcHPP/ANgPo9dgIDmkOAIPMFc3r1RremjjZ4w36prFo93HdTapm1FR0NOYeykjcTKGn3XvPBpH1+a2G1nTLoNKW66W3LKyxbhD2jjucMn0cA75qznSdktl3deJpI4aZg3mwykNjjf+LJ6dw6FavUu07SUFPPQtmddnzMdGYKRhcH5GMb3Lj4ZVeOlomZt5audycOSlMeCNVjc/rP7LJpW9Rai09RXWLA7ePMjR9x44Ob6EFbMtVB2JWe6WnTFR9qRSU8dTUdrTwSjDmt3QCSDxGSOXhnqugkK158PItUbq9SFGEGGFICywmESgBSFOFOEQKQgClAClQpRCURFIlSoUogREQEREBERAREQEREBERAREQUXaro6q1Rb6SotLmMudBIXxbzt3facZAPQ5DSM8OHitS2XaxeGtpjT22zNA3X1JLXOd3kDL/wBB5rqCIOaU2yaGtlbU6tvtwvE447hkLGDw5k/IhXSzaastjaBabZTUxxjfYz3z5uPE/NbdYSyMiY6SV7WMaMlzjgDzKCcKMKnXzafpOzucx9xFXK04LKNva4/u+H6r7dJa5serTJHa53iojbvOgnZuv3e8cSCPIlQlY8KMLNRhEscJhZYUYQRhFOFOEEYUoiIFKIpBSiIClERAiIgIiICIiAiIgIiICIiAiIgLW6hvdDp60z3O5SFkEIHBoy5xPANaOpJWyVH2yWmS66FqzDkvo3tqg0feDch3/Fzj6IK+zW2udVt/wlp5tHSP+GsqyDw7wXYb8g5ekey673x7Zta6nqqvjn2anPuDyJ4D0arJsnvLbzoe3u93taRvssoAxgsAA+bd0+quCCuWLQ2m7Duut9qgEzf/AFpR2kmfzOzj0wuebSqZ2jNc2nV9vh3aad+5VMjbgFwGHDzczPq3K7Mq/rvT7dS6Wrrbgds5m/Tk9JW8W/M8PIlBuqeaOpp4p4Hh8UrA9jxyc0jIPyXoub7D9QOuGnZLPVEirtbtwNdz7Ik7vyOW+gXSUShERAREQEU4RBClEQFKhSiBERAREQEREBERAREQEREBERAREQFhNFHPC+GZgfHI0tc08iCMELNEHF9lEz9La+vOkqpxEcriYN7q5nFp/ujOfRdoXGtstFUWLVFm1fQRn3HtZMQOG+w5bk/1NLm+i3ly2z6apqVj6GOrrJ3tyIhF2e6e5znf9ZQdJXx3O6W+005nudbT0kQ+/NIGA+Wea5T9v7S9Y8LLbW2aifynkG6cd++8ZP8Aa1fZbNjjKmoFZqy9VVyqTxc2NxA8i92XH0wg0ujqunrdtlXV6ZL32ydsj6hwaQ0gsy44PQy4x5ruC1tjsFp0/TGns9DDSxuwXbg955/qceJ9StkghFKIIRSiCEUogIiICIiAiIgIiICIiAiIgIiICIiAiIgIiICIiDyqqaCsp309XDHPBIMPjkaHNcO4g81qrZpLT1pnNRbrNRQTZyJGQjeHkTy9FukQEREBERAREQEREBERAREQEREBERAREQEREBERAREQEREBERAREQEREBERAREQEREBERAREQEREBERAREQEREBERAREQf/2Q=="/>
          <p:cNvSpPr>
            <a:spLocks noChangeAspect="1" noChangeArrowheads="1"/>
          </p:cNvSpPr>
          <p:nvPr/>
        </p:nvSpPr>
        <p:spPr bwMode="auto">
          <a:xfrm>
            <a:off x="155575" y="460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564230" name="AutoShape 6" descr="data:image/jpeg;base64,/9j/4AAQSkZJRgABAQAAAQABAAD/2wBDAAkGBwgHBgkIBwgKCgkLDRYPDQwMDRsUFRAWIB0iIiAdHx8kKDQsJCYxJx8fLT0tMTU3Ojo6Iys/RD84QzQ5Ojf/2wBDAQoKCg0MDRoPDxo3JR8lNzc3Nzc3Nzc3Nzc3Nzc3Nzc3Nzc3Nzc3Nzc3Nzc3Nzc3Nzc3Nzc3Nzc3Nzc3Nzc3Nzf/wAARCADCAQMDASIAAhEBAxEB/8QAGwABAAIDAQEAAAAAAAAAAAAAAAEGAgUHAwT/xABBEAABAwMBBQUFBQYGAQUAAAABAAIDBAURBgcSITFBE1FhcYEUIjKRoRVCUnKxFiMkM2KCJkRTkqLBNUOys9Pw/8QAGQEBAAMBAQAAAAAAAAAAAAAAAAEDBAIF/8QAKxEBAAICAQMCBQMFAAAAAAAAAAECAxEEEiExQWETIjJRcYHR8EKhscHh/9oADAMBAAIRAxEAPwDuKIiAiIgIioct2u9317cdONuTrRBS07JoTTwsfLUtON5288EDBOMBvf3IL3layv1DaKASiouFMJY27xhbK10h8mg5KpN4pLfba4N1FQXu4UhdgVdZXukYT39m0hg8sDyWv/ZuHVdLd32WlhtlJDC6KgZTRNi35eYLsDrjj+YdyrnJG9R5bcfDtFfi5O1PO+3f2j3/AMOkWp9fVfxlaDTseP3VIAMtb3vP4vAcB4rZKs7O9QHUelaWrnJ9sizBVtPMSs4HPnwPqrMu4jTJe3VO9aERFLkREQEREBERAREQEREBERAREQEREBERAREQYlFKIJREQEREBUTXVquNNqWx6qstHLVy0bnQVkEON+SB3cDjOMu4eI7le0QVOe93m6QvhotIVDoZBuuddJ44GEeLRvu+iU1r1ZJAyA3O1WiBgw2K30ZlcB+aQ4/4lfTcNZ2ukr5rdSx1tyroTiWnt9M6Yxnuc4e60+ZC+f7Z1XXO3LfpuCiBGRJdK0Agd/Zxhx+oRO51r0bHS+m6PTdPUsppJp5quYz1NRO4F8sh5k4AA8gF9UF0ZV3B9LRM7ZkJxUTh2GMd+EH7zu8dOp6Ln2prtquknmovtWCpqfZ3yTUtvpNwRtDc/G5xdnHl071cNA11DcdI22qtsYjhfEN5gOS2QcHgnqd7PFcdW51DRbFGPHFr+beI9vvP+v5uwoiLtmEREBERAREQEREBERAREQEREBF5MqIZJDGyRpcOgK9UBERAREQEREBERAREQEREHNLGf2Z2t3S1vyKS+xCsp88u1GS4f/J9FvdQaO9qndcbRVzU9xB3gXSuIefPm39PBe+sdJftFNbq2lrnW+5W2XtKapbEJAM4yHNJGRwHVeB0neK7/wA1q+5St/0qCNlIz5ty76rm1YtGpXYc+TBbqpLx03b2afFVdtTV1NDWVY94zytbuDOTkk4JPDl3LTbKJWU9/wBSW20Se1afbOJ6Spjz2bXu+KNp69OX4c9VaKHQemKOXthaYaifrNWE1Dye/LyVYo2MiYGRMaxjRgNaMAJWsVjUIz5rZrze3lmirr7lLe7nJbrXK6Okpzirq2HiT/psPf3u6dFYQN0ADkO8qYnfhGTFOPXV5n0SiIpViIiAiIgIiICIiAi+Wsr6ajBM8mMcSAM4HeVzrUevKqu3qey71LTcjUu4SPH9I+6Pr5Li+StI7r8HGyZ7aqvNdqG30lfHQGQzVb+cUWCWDvd3fqvKpq5JxmZ3Yw/gB4nzXHbfdmWq4w1UeXva4l5JyXA8D+qvlvq36gmDKGVkp3d53vY3B3nuXGLL1+V3L4k4JjXePv7tzA8iaN0Zyd4YwrQtZa7PHQtDnvdLL3nk3yC2auYhERAREQEREBERAREQEREBU+v1pUTXyrsumbPJdayjA9pkdO2GGEnkC45JPPkOiuC5dc/8KbYqOu+Ch1BD2Mp6CUYA+oZ/uKDa1UmrJpo4rrqSyWEy/DDSRdtKR+aQgeuFpNY6fpqEUtPLc7td7tUvHZmqrHbrBnmGNw3ieA4d6vF/0nbL0JJJI+xq3f5hnPPiORC0GmtIVtFeBXXidjoqL3YMv3g4AcDx+Fozy71Teb/TEeXpcavErHxbW71/pmPM+mvbb59mVxqaC9XvSd13G1VJN28BaMCSJwHLv+6f7vBdGXJddXGij2gabumm6yCtuwm9mqaWmeHufEfxYyBgFw4+B6LrStiNRqHn3va9ptbzIiIpciIiAiIgIi11yu8FC1wLg57Rl2ThrfMoPulkZEwvkcGtHMlVu/6qpbbBvSTdiw8G8MySHua3n/8AuipeodePne5lsLZXDh7Q8fu2fkb97z5eao9VWSTTPnmlfNO74pZDlx8PAeAVGTPFe0d5b+PwL5Pmv2hZLtq+uq5cxH2SnB/l8HPk/OeQ8h81XH1E1TI2KFrnOcd1rGDJJ7gBzW901om76hLJ3NNJRHj28zeLh/S3mfPgPFdZ05pS1aej/goN6oIw+ol4yO9eg8AqYx3yzuzbbkYOLXoxxuf55lz7TOzSsrd2ovr3UkB4iBnGV3meTfqfJdQtVqobRSimt1NHBEOYaOLj3k8yfNfai1Ux1p4eVm5OTNPzT2ERF2oEREBERAREQEREBERAREQFVdomk3ats0dPTTspq6mmE1NM4HDXDgQccQD+oCtSIKQ237Q65rY6y9We2MAw6SipnTSO8ffwAsmbN7dVOD9QXK63p/Mtq6pwjz4MbgK13K40VrpTVXKrgpYBwMk0gYM92T1VSm2nWWWR0Nipbje5xw3aClc5ufFxwP1QWa02K02Zm5arbS0gxgmGINJHiRxK9brcqa00MlZWP3YmDpzcegA6kqoG47QbuP4Kz22xwuH8yvnM0gH5WcAfNUms1JVU12oH6kuD7tQQV7WOmEIijGfvbo6DBIzxIBXF7a7R5lp42CMkza3017z+35l1ywmvqInV9xJjdUAGOlHKFnQHvcc5J9Oi2qgEEAg5B6qV1EahTe3XaZ1oUZQlQSpcJysXODWlziAAMkk8AFptQ6mttgizWS70zhllPHxe706DxK5PqfWNwvjnRyv7CkzwpozwP5j979PBVZM1afls4/DyZu/iPuu+ptodPS79NZAypmHA1Dv5TPL8R+nmuZ3m9Vl0d/HVJlYOJjA3WuPeQOZ+i+KFtTX1DKajhkmmecNjjbkn0XQ9MbMc7lTqOTPUUkTv/e4foPms8TkyS9KacbixG43P91IstlumoKjsbbTukAOHyO92OPzd/wBc/BdU0vs7ttp3Ki4btfWDjl7f3bD4N6+Z+ittJTU9FTsp6SGOGFgw2ONoaB6L2yr6Ya18vPz83Jl7R2hkihFcxJUqERCUREBERAREQEREBERAREQEREBERByfa+xtFqnS13uTG1NnjmMU0Eg3mNOclxHI5bx/sV/vNLcfstsGm3UtK7HMtwA3ubgYHmtftNsf2/oy4UrGb88bO3gHXfZxwPMZHqvm2V6gbetEUc08re2pG+zzucerORPm3dKiY3GndL9FotrevurdVqy+0FFW2i7Rn2lzNxsrgGvYDzPDg4Yzgj6r7qbRzLxszqaJ0YFXWA1EJcMFr2/y/QgfJxWw1Vq3QrJIhda2mrKiB+9HFTgzPz+H3cjHgThfMNbaju43dL6OqzEfhqrk4QMx37vX0KrpjmLbmdt/I5uPJh+Hjp0zM7nXj9H1bIdQOvek4oKpx9utx9lna74sD4SfTh5tKuxVL2eaQrrBU3W6XiogkuN0l7SWKmBEUfFzsDPM5cVdDyVrzWJKoOstoEVB2lFZXslqh7r6jmyI9w/E76DxW1vOoG1MbqazONS5xLXyQjIGDggH/tc9pNnd0qaoipnhpaXPBxO+/Hdujr5lVZZvr5Gzi1wxaZzenoqtXWy1Ez5ZpHySyHL5HnLnHxKtGmtn9zvG5UXEuoKM8Rvt/evHg08vM/Iq+2DSdlshbJBT9tUt/wAxP7zgfDo30CsYflVUwRHezTm58z2xxp8lisVtsNP2Ntpmx5HvyHi9/wCZ3M+XJbTK8Q5ZArRGoedaZtO5eoKkFeYKyBUuWeVKxBUoMkUBSpQlFClBKIiIEREBERAREQEREBERAREQFRqrZPpSprZKk0tREyV29JTxVDmxOP5RyHgDhXlEGos2mLFZGgWq1UlM4ffZGC//AHHj9Vt1TL5tN0zaah1K2qkrqtrt0wUUZkOe7Pw59VrP2o13feGn9LMtsDuVTdZMHHfucD9Cg6MqjqW4zXO6xaatshYZBvVszOccfMtHiR+oHVVbUGl76LVPcNXavrJt0YZR2/8AcxueeDRkYyP7ei12z+9m1azgtlbFuRXOlxBPJzc8OOME9DuuHmAq7zuYpDdxscUx25FvTtH5/wCeXTvs6np42RU0TY42ANa1o5ALAxlq2bxleLo12yeZ3L5Ggr1as+zUhuFCUtXoFiAsgEGYWQWAWQUoZBZBYhZBEJClQFKISpChFIlSoUogREQEREBERAREQEREBERAXw32mnrbJcKWklMVRPTSRxSA4LXOaQD8yvuRByvYHJROsVbS+yRRXGkqCJn7g33Nd8OTz4EObjwW21hW6tt9W6tpy2O3xn3ewAeAO9+Rnj8h9VXIz+xm2tzD7lBfW5HcHPP/ANgPo9dgIDmkOAIPMFc3r1RremjjZ4w36prFo93HdTapm1FR0NOYeykjcTKGn3XvPBpH1+a2G1nTLoNKW66W3LKyxbhD2jjucMn0cA75qznSdktl3deJpI4aZg3mwykNjjf+LJ6dw6FavUu07SUFPPQtmddnzMdGYKRhcH5GMb3Lj4ZVeOlomZt5audycOSlMeCNVjc/rP7LJpW9Rai09RXWLA7ePMjR9x44Ob6EFbMtVB2JWe6WnTFR9qRSU8dTUdrTwSjDmt3QCSDxGSOXhnqugkK158PItUbq9SFGEGGFICywmESgBSFOFOEQKQgClAClQpRCURFIlSoUogREQEREBERAREQEREBERAREQUXaro6q1Rb6SotLmMudBIXxbzt3facZAPQ5DSM8OHitS2XaxeGtpjT22zNA3X1JLXOd3kDL/wBB5rqCIOaU2yaGtlbU6tvtwvE447hkLGDw5k/IhXSzaastjaBabZTUxxjfYz3z5uPE/NbdYSyMiY6SV7WMaMlzjgDzKCcKMKnXzafpOzucx9xFXK04LKNva4/u+H6r7dJa5serTJHa53iojbvOgnZuv3e8cSCPIlQlY8KMLNRhEscJhZYUYQRhFOFOEEYUoiIFKIpBSiIClERAiIgIiICIiAiIgIiICIiAiIgLW6hvdDp60z3O5SFkEIHBoy5xPANaOpJWyVH2yWmS66FqzDkvo3tqg0feDch3/Fzj6IK+zW2udVt/wlp5tHSP+GsqyDw7wXYb8g5ekey673x7Zta6nqqvjn2anPuDyJ4D0arJsnvLbzoe3u93taRvssoAxgsAA+bd0+quCCuWLQ2m7Duut9qgEzf/AFpR2kmfzOzj0wuebSqZ2jNc2nV9vh3aad+5VMjbgFwGHDzczPq3K7Mq/rvT7dS6Wrrbgds5m/Tk9JW8W/M8PIlBuqeaOpp4p4Hh8UrA9jxyc0jIPyXoub7D9QOuGnZLPVEirtbtwNdz7Ik7vyOW+gXSUShERAREQEU4RBClEQFKhSiBERAREQEREBERAREQEREBERAREQFhNFHPC+GZgfHI0tc08iCMELNEHF9lEz9La+vOkqpxEcriYN7q5nFp/ujOfRdoXGtstFUWLVFm1fQRn3HtZMQOG+w5bk/1NLm+i3ly2z6apqVj6GOrrJ3tyIhF2e6e5znf9ZQdJXx3O6W+005nudbT0kQ+/NIGA+Wea5T9v7S9Y8LLbW2aifynkG6cd++8ZP8Aa1fZbNjjKmoFZqy9VVyqTxc2NxA8i92XH0wg0ujqunrdtlXV6ZL32ydsj6hwaQ0gsy44PQy4x5ruC1tjsFp0/TGns9DDSxuwXbg955/qceJ9StkghFKIIRSiCEUogIiICIiAiIgIiICIiAiIgIiICIiAiIgIiICIiDyqqaCsp309XDHPBIMPjkaHNcO4g81qrZpLT1pnNRbrNRQTZyJGQjeHkTy9FukQEREBERAREQEREBERAREQEREBERAREQEREBERAREQEREBERAREQEREBERAREQEREBERAREQEREBERAREQEREBERAREQf/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sp>
        <p:nvSpPr>
          <p:cNvPr id="564231" name="AutoShape 7" descr="data:image/jpeg;base64,/9j/4AAQSkZJRgABAQAAAQABAAD/2wBDAAkGBwgHBgkIBwgKCgkLDRYPDQwMDRsUFRAWIB0iIiAdHx8kKDQsJCYxJx8fLT0tMTU3Ojo6Iys/RD84QzQ5Ojf/2wBDAQoKCg0MDRoPDxo3JR8lNzc3Nzc3Nzc3Nzc3Nzc3Nzc3Nzc3Nzc3Nzc3Nzc3Nzc3Nzc3Nzc3Nzc3Nzc3Nzc3Nzf/wAARCADCAQMDASIAAhEBAxEB/8QAGwABAAIDAQEAAAAAAAAAAAAAAAEGAgUHAwT/xABBEAABAwMBBQUFBQYGAQUAAAABAAIDBAURBgcSITFBE1FhcYEUIjKRoRVCUnKxFiMkM2KCJkRTkqLBNUOys9Pw/8QAGQEBAAMBAQAAAAAAAAAAAAAAAAEDBAIF/8QAKxEBAAICAQMCBQMFAAAAAAAAAAECAxEEEiExQWETIjJRcYHR8EKhscHh/9oADAMBAAIRAxEAPwDuKIiAiIgIioct2u9317cdONuTrRBS07JoTTwsfLUtON5288EDBOMBvf3IL3layv1DaKASiouFMJY27xhbK10h8mg5KpN4pLfba4N1FQXu4UhdgVdZXukYT39m0hg8sDyWv/ZuHVdLd32WlhtlJDC6KgZTRNi35eYLsDrjj+YdyrnJG9R5bcfDtFfi5O1PO+3f2j3/AMOkWp9fVfxlaDTseP3VIAMtb3vP4vAcB4rZKs7O9QHUelaWrnJ9sizBVtPMSs4HPnwPqrMu4jTJe3VO9aERFLkREQEREBERAREQEREBERAREQEREBERAREQYlFKIJREQEREBUTXVquNNqWx6qstHLVy0bnQVkEON+SB3cDjOMu4eI7le0QVOe93m6QvhotIVDoZBuuddJ44GEeLRvu+iU1r1ZJAyA3O1WiBgw2K30ZlcB+aQ4/4lfTcNZ2ukr5rdSx1tyroTiWnt9M6Yxnuc4e60+ZC+f7Z1XXO3LfpuCiBGRJdK0Agd/Zxhx+oRO51r0bHS+m6PTdPUsppJp5quYz1NRO4F8sh5k4AA8gF9UF0ZV3B9LRM7ZkJxUTh2GMd+EH7zu8dOp6Ln2prtquknmovtWCpqfZ3yTUtvpNwRtDc/G5xdnHl071cNA11DcdI22qtsYjhfEN5gOS2QcHgnqd7PFcdW51DRbFGPHFr+beI9vvP+v5uwoiLtmEREBERAREQEREBERAREQEREBF5MqIZJDGyRpcOgK9UBERAREQEREBERAREQEREHNLGf2Z2t3S1vyKS+xCsp88u1GS4f/J9FvdQaO9qndcbRVzU9xB3gXSuIefPm39PBe+sdJftFNbq2lrnW+5W2XtKapbEJAM4yHNJGRwHVeB0neK7/wA1q+5St/0qCNlIz5ty76rm1YtGpXYc+TBbqpLx03b2afFVdtTV1NDWVY94zytbuDOTkk4JPDl3LTbKJWU9/wBSW20Se1afbOJ6Spjz2bXu+KNp69OX4c9VaKHQemKOXthaYaifrNWE1Dye/LyVYo2MiYGRMaxjRgNaMAJWsVjUIz5rZrze3lmirr7lLe7nJbrXK6Okpzirq2HiT/psPf3u6dFYQN0ADkO8qYnfhGTFOPXV5n0SiIpViIiAiIgIiICIiAi+Wsr6ajBM8mMcSAM4HeVzrUevKqu3qey71LTcjUu4SPH9I+6Pr5Li+StI7r8HGyZ7aqvNdqG30lfHQGQzVb+cUWCWDvd3fqvKpq5JxmZ3Yw/gB4nzXHbfdmWq4w1UeXva4l5JyXA8D+qvlvq36gmDKGVkp3d53vY3B3nuXGLL1+V3L4k4JjXePv7tzA8iaN0Zyd4YwrQtZa7PHQtDnvdLL3nk3yC2auYhERAREQEREBERAREQEREBU+v1pUTXyrsumbPJdayjA9pkdO2GGEnkC45JPPkOiuC5dc/8KbYqOu+Ch1BD2Mp6CUYA+oZ/uKDa1UmrJpo4rrqSyWEy/DDSRdtKR+aQgeuFpNY6fpqEUtPLc7td7tUvHZmqrHbrBnmGNw3ieA4d6vF/0nbL0JJJI+xq3f5hnPPiORC0GmtIVtFeBXXidjoqL3YMv3g4AcDx+Fozy71Teb/TEeXpcavErHxbW71/pmPM+mvbb59mVxqaC9XvSd13G1VJN28BaMCSJwHLv+6f7vBdGXJddXGij2gabumm6yCtuwm9mqaWmeHufEfxYyBgFw4+B6LrStiNRqHn3va9ptbzIiIpciIiAiIgIi11yu8FC1wLg57Rl2ThrfMoPulkZEwvkcGtHMlVu/6qpbbBvSTdiw8G8MySHua3n/8AuipeodePne5lsLZXDh7Q8fu2fkb97z5eao9VWSTTPnmlfNO74pZDlx8PAeAVGTPFe0d5b+PwL5Pmv2hZLtq+uq5cxH2SnB/l8HPk/OeQ8h81XH1E1TI2KFrnOcd1rGDJJ7gBzW901om76hLJ3NNJRHj28zeLh/S3mfPgPFdZ05pS1aej/goN6oIw+ol4yO9eg8AqYx3yzuzbbkYOLXoxxuf55lz7TOzSsrd2ovr3UkB4iBnGV3meTfqfJdQtVqobRSimt1NHBEOYaOLj3k8yfNfai1Ux1p4eVm5OTNPzT2ERF2oEREBERAREQEREBERAREQFVdomk3ats0dPTTspq6mmE1NM4HDXDgQccQD+oCtSIKQ237Q65rY6y9We2MAw6SipnTSO8ffwAsmbN7dVOD9QXK63p/Mtq6pwjz4MbgK13K40VrpTVXKrgpYBwMk0gYM92T1VSm2nWWWR0Nipbje5xw3aClc5ufFxwP1QWa02K02Zm5arbS0gxgmGINJHiRxK9brcqa00MlZWP3YmDpzcegA6kqoG47QbuP4Kz22xwuH8yvnM0gH5WcAfNUms1JVU12oH6kuD7tQQV7WOmEIijGfvbo6DBIzxIBXF7a7R5lp42CMkza3017z+35l1ywmvqInV9xJjdUAGOlHKFnQHvcc5J9Oi2qgEEAg5B6qV1EahTe3XaZ1oUZQlQSpcJysXODWlziAAMkk8AFptQ6mttgizWS70zhllPHxe706DxK5PqfWNwvjnRyv7CkzwpozwP5j979PBVZM1afls4/DyZu/iPuu+ptodPS79NZAypmHA1Dv5TPL8R+nmuZ3m9Vl0d/HVJlYOJjA3WuPeQOZ+i+KFtTX1DKajhkmmecNjjbkn0XQ9MbMc7lTqOTPUUkTv/e4foPms8TkyS9KacbixG43P91IstlumoKjsbbTukAOHyO92OPzd/wBc/BdU0vs7ttp3Ki4btfWDjl7f3bD4N6+Z+ittJTU9FTsp6SGOGFgw2ONoaB6L2yr6Ya18vPz83Jl7R2hkihFcxJUqERCUREBERAREQEREBERAREQEREBERByfa+xtFqnS13uTG1NnjmMU0Eg3mNOclxHI5bx/sV/vNLcfstsGm3UtK7HMtwA3ubgYHmtftNsf2/oy4UrGb88bO3gHXfZxwPMZHqvm2V6gbetEUc08re2pG+zzucerORPm3dKiY3GndL9FotrevurdVqy+0FFW2i7Rn2lzNxsrgGvYDzPDg4Yzgj6r7qbRzLxszqaJ0YFXWA1EJcMFr2/y/QgfJxWw1Vq3QrJIhda2mrKiB+9HFTgzPz+H3cjHgThfMNbaju43dL6OqzEfhqrk4QMx37vX0KrpjmLbmdt/I5uPJh+Hjp0zM7nXj9H1bIdQOvek4oKpx9utx9lna74sD4SfTh5tKuxVL2eaQrrBU3W6XiogkuN0l7SWKmBEUfFzsDPM5cVdDyVrzWJKoOstoEVB2lFZXslqh7r6jmyI9w/E76DxW1vOoG1MbqazONS5xLXyQjIGDggH/tc9pNnd0qaoipnhpaXPBxO+/Hdujr5lVZZvr5Gzi1wxaZzenoqtXWy1Ez5ZpHySyHL5HnLnHxKtGmtn9zvG5UXEuoKM8Rvt/evHg08vM/Iq+2DSdlshbJBT9tUt/wAxP7zgfDo30CsYflVUwRHezTm58z2xxp8lisVtsNP2Ntpmx5HvyHi9/wCZ3M+XJbTK8Q5ZArRGoedaZtO5eoKkFeYKyBUuWeVKxBUoMkUBSpQlFClBKIiIEREBERAREQEREBERAREQFRqrZPpSprZKk0tREyV29JTxVDmxOP5RyHgDhXlEGos2mLFZGgWq1UlM4ffZGC//AHHj9Vt1TL5tN0zaah1K2qkrqtrt0wUUZkOe7Pw59VrP2o13feGn9LMtsDuVTdZMHHfucD9Cg6MqjqW4zXO6xaatshYZBvVszOccfMtHiR+oHVVbUGl76LVPcNXavrJt0YZR2/8AcxueeDRkYyP7ei12z+9m1azgtlbFuRXOlxBPJzc8OOME9DuuHmAq7zuYpDdxscUx25FvTtH5/wCeXTvs6np42RU0TY42ANa1o5ALAxlq2bxleLo12yeZ3L5Ggr1as+zUhuFCUtXoFiAsgEGYWQWAWQUoZBZBYhZBEJClQFKISpChFIlSoUogREQEREBERAREQEREBERAXw32mnrbJcKWklMVRPTSRxSA4LXOaQD8yvuRByvYHJROsVbS+yRRXGkqCJn7g33Nd8OTz4EObjwW21hW6tt9W6tpy2O3xn3ewAeAO9+Rnj8h9VXIz+xm2tzD7lBfW5HcHPP/ANgPo9dgIDmkOAIPMFc3r1RremjjZ4w36prFo93HdTapm1FR0NOYeykjcTKGn3XvPBpH1+a2G1nTLoNKW66W3LKyxbhD2jjucMn0cA75qznSdktl3deJpI4aZg3mwykNjjf+LJ6dw6FavUu07SUFPPQtmddnzMdGYKRhcH5GMb3Lj4ZVeOlomZt5audycOSlMeCNVjc/rP7LJpW9Rai09RXWLA7ePMjR9x44Ob6EFbMtVB2JWe6WnTFR9qRSU8dTUdrTwSjDmt3QCSDxGSOXhnqugkK158PItUbq9SFGEGGFICywmESgBSFOFOEQKQgClAClQpRCURFIlSoUogREQEREBERAREQEREBERAREQUXaro6q1Rb6SotLmMudBIXxbzt3facZAPQ5DSM8OHitS2XaxeGtpjT22zNA3X1JLXOd3kDL/wBB5rqCIOaU2yaGtlbU6tvtwvE447hkLGDw5k/IhXSzaastjaBabZTUxxjfYz3z5uPE/NbdYSyMiY6SV7WMaMlzjgDzKCcKMKnXzafpOzucx9xFXK04LKNva4/u+H6r7dJa5serTJHa53iojbvOgnZuv3e8cSCPIlQlY8KMLNRhEscJhZYUYQRhFOFOEEYUoiIFKIpBSiIClERAiIgIiICIiAiIgIiICIiAiIgLW6hvdDp60z3O5SFkEIHBoy5xPANaOpJWyVH2yWmS66FqzDkvo3tqg0feDch3/Fzj6IK+zW2udVt/wlp5tHSP+GsqyDw7wXYb8g5ekey673x7Zta6nqqvjn2anPuDyJ4D0arJsnvLbzoe3u93taRvssoAxgsAA+bd0+quCCuWLQ2m7Duut9qgEzf/AFpR2kmfzOzj0wuebSqZ2jNc2nV9vh3aad+5VMjbgFwGHDzczPq3K7Mq/rvT7dS6Wrrbgds5m/Tk9JW8W/M8PIlBuqeaOpp4p4Hh8UrA9jxyc0jIPyXoub7D9QOuGnZLPVEirtbtwNdz7Ik7vyOW+gXSUShERAREQEU4RBClEQFKhSiBERAREQEREBERAREQEREBERAREQFhNFHPC+GZgfHI0tc08iCMELNEHF9lEz9La+vOkqpxEcriYN7q5nFp/ujOfRdoXGtstFUWLVFm1fQRn3HtZMQOG+w5bk/1NLm+i3ly2z6apqVj6GOrrJ3tyIhF2e6e5znf9ZQdJXx3O6W+005nudbT0kQ+/NIGA+Wea5T9v7S9Y8LLbW2aifynkG6cd++8ZP8Aa1fZbNjjKmoFZqy9VVyqTxc2NxA8i92XH0wg0ujqunrdtlXV6ZL32ydsj6hwaQ0gsy44PQy4x5ruC1tjsFp0/TGns9DDSxuwXbg955/qceJ9StkghFKIIRSiCEUogIiICIiAiIgIiICIiAiIgIiICIiAiIgIiICIiDyqqaCsp309XDHPBIMPjkaHNcO4g81qrZpLT1pnNRbrNRQTZyJGQjeHkTy9FukQEREBERAREQEREBERAREQEREBERAREQEREBERAREQEREBERAREQEREBERAREQEREBERAREQEREBERAREQEREBERAREQf/2Q=="/>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l-GR"/>
          </a:p>
        </p:txBody>
      </p:sp>
      <p:pic>
        <p:nvPicPr>
          <p:cNvPr id="564232" name="Picture 8" descr="http://www.dragon1.com/images/how-to-do.jpg"/>
          <p:cNvPicPr>
            <a:picLocks noChangeAspect="1" noChangeArrowheads="1"/>
          </p:cNvPicPr>
          <p:nvPr>
            <p:ph idx="4294967295"/>
          </p:nvPr>
        </p:nvPicPr>
        <p:blipFill>
          <a:blip r:embed="rId3">
            <a:extLst>
              <a:ext uri="{28A0092B-C50C-407E-A947-70E740481C1C}">
                <a14:useLocalDpi xmlns:a14="http://schemas.microsoft.com/office/drawing/2010/main" val="0"/>
              </a:ext>
            </a:extLst>
          </a:blip>
          <a:srcRect l="5768" t="12975" r="8789" b="33252"/>
          <a:stretch>
            <a:fillRect/>
          </a:stretch>
        </p:blipFill>
        <p:spPr>
          <a:xfrm>
            <a:off x="7308850" y="-39688"/>
            <a:ext cx="1835150" cy="168592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4233" name="Picture 9" descr="https://encrypted-tbn1.gstatic.com/images?q=tbn:ANd9GcRn5TEeD5-IzjK7ydcVMZPgfyq8mk-hmNgdKFhRcmtUe4sW8KjN"/>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l="33504" r="50967" b="47287"/>
          <a:stretch>
            <a:fillRect/>
          </a:stretch>
        </p:blipFill>
        <p:spPr>
          <a:xfrm>
            <a:off x="755650" y="5157788"/>
            <a:ext cx="288925" cy="5746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4234" name="Picture 10" descr="https://encrypted-tbn1.gstatic.com/images?q=tbn:ANd9GcRn5TEeD5-IzjK7ydcVMZPgfyq8mk-hmNgdKFhRcmtUe4sW8KjN"/>
          <p:cNvPicPr>
            <a:picLocks noChangeAspect="1" noChangeArrowheads="1"/>
          </p:cNvPicPr>
          <p:nvPr/>
        </p:nvPicPr>
        <p:blipFill>
          <a:blip r:embed="rId2">
            <a:extLst>
              <a:ext uri="{28A0092B-C50C-407E-A947-70E740481C1C}">
                <a14:useLocalDpi xmlns:a14="http://schemas.microsoft.com/office/drawing/2010/main" val="0"/>
              </a:ext>
            </a:extLst>
          </a:blip>
          <a:srcRect l="15472" r="66438" b="47191"/>
          <a:stretch>
            <a:fillRect/>
          </a:stretch>
        </p:blipFill>
        <p:spPr bwMode="auto">
          <a:xfrm>
            <a:off x="684213" y="3644900"/>
            <a:ext cx="377825" cy="647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6" name="Rectangle 4"/>
          <p:cNvSpPr>
            <a:spLocks noGrp="1" noChangeArrowheads="1"/>
          </p:cNvSpPr>
          <p:nvPr>
            <p:ph type="title"/>
          </p:nvPr>
        </p:nvSpPr>
        <p:spPr>
          <a:xfrm>
            <a:off x="457200" y="277813"/>
            <a:ext cx="8229600" cy="630237"/>
          </a:xfrm>
        </p:spPr>
        <p:txBody>
          <a:bodyPr/>
          <a:lstStyle/>
          <a:p>
            <a:r>
              <a:rPr lang="el-GR" altLang="el-GR" sz="2800" b="1">
                <a:effectLst>
                  <a:outerShdw blurRad="38100" dist="38100" dir="2700000" algn="tl">
                    <a:srgbClr val="C0C0C0"/>
                  </a:outerShdw>
                </a:effectLst>
                <a:latin typeface="Trebuchet MS" panose="020B0603020202020204" pitchFamily="34" charset="0"/>
              </a:rPr>
              <a:t>Παράδειγμα </a:t>
            </a:r>
            <a:br>
              <a:rPr lang="el-GR" altLang="el-GR" sz="2800" b="1">
                <a:effectLst>
                  <a:outerShdw blurRad="38100" dist="38100" dir="2700000" algn="tl">
                    <a:srgbClr val="C0C0C0"/>
                  </a:outerShdw>
                </a:effectLst>
                <a:latin typeface="Trebuchet MS" panose="020B0603020202020204" pitchFamily="34" charset="0"/>
              </a:rPr>
            </a:br>
            <a:r>
              <a:rPr lang="el-GR" altLang="el-GR" sz="1600" b="1">
                <a:effectLst>
                  <a:outerShdw blurRad="38100" dist="38100" dir="2700000" algn="tl">
                    <a:srgbClr val="C0C0C0"/>
                  </a:outerShdw>
                </a:effectLst>
                <a:latin typeface="Trebuchet MS" panose="020B0603020202020204" pitchFamily="34" charset="0"/>
              </a:rPr>
              <a:t>[Παπαδιαμάντη «Πατέρας στο σπίτι»]</a:t>
            </a:r>
          </a:p>
        </p:txBody>
      </p:sp>
      <p:graphicFrame>
        <p:nvGraphicFramePr>
          <p:cNvPr id="499719" name="Object 7"/>
          <p:cNvGraphicFramePr>
            <a:graphicFrameLocks noChangeAspect="1"/>
          </p:cNvGraphicFramePr>
          <p:nvPr>
            <p:ph idx="1"/>
          </p:nvPr>
        </p:nvGraphicFramePr>
        <p:xfrm>
          <a:off x="395288" y="1268413"/>
          <a:ext cx="8297862" cy="5040312"/>
        </p:xfrm>
        <a:graphic>
          <a:graphicData uri="http://schemas.openxmlformats.org/presentationml/2006/ole">
            <mc:AlternateContent xmlns:mc="http://schemas.openxmlformats.org/markup-compatibility/2006">
              <mc:Choice xmlns:v="urn:schemas-microsoft-com:vml" Requires="v">
                <p:oleObj spid="_x0000_s499721" name="Φωτογραφία του Photo Editor" r:id="rId3" imgW="4715533" imgH="2809524" progId="MSPhotoEd.3">
                  <p:embed/>
                </p:oleObj>
              </mc:Choice>
              <mc:Fallback>
                <p:oleObj name="Φωτογραφία του Photo Editor" r:id="rId3" imgW="4715533" imgH="2809524" progId="MSPhotoEd.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1268413"/>
                        <a:ext cx="8297862" cy="5040312"/>
                      </a:xfrm>
                      <a:prstGeom prst="rect">
                        <a:avLst/>
                      </a:prstGeom>
                      <a:noFill/>
                      <a:ln w="9525" cap="flat" cmpd="sng" algn="ctr">
                        <a:solidFill>
                          <a:schemeClr val="accent1"/>
                        </a:solidFill>
                        <a:prstDash val="solid"/>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body" sz="half" idx="1"/>
          </p:nvPr>
        </p:nvSpPr>
        <p:spPr>
          <a:xfrm>
            <a:off x="1187450" y="1341438"/>
            <a:ext cx="7200900" cy="4032250"/>
          </a:xfrm>
          <a:ln>
            <a:solidFill>
              <a:schemeClr val="hlink"/>
            </a:solidFill>
            <a:miter lim="800000"/>
            <a:headEnd/>
            <a:tailEnd/>
          </a:ln>
        </p:spPr>
        <p:txBody>
          <a:bodyPr/>
          <a:lstStyle/>
          <a:p>
            <a:pPr>
              <a:lnSpc>
                <a:spcPct val="90000"/>
              </a:lnSpc>
              <a:buFont typeface="Wingdings" panose="05000000000000000000" pitchFamily="2" charset="2"/>
              <a:buNone/>
            </a:pPr>
            <a:endParaRPr lang="el-GR" altLang="el-GR" sz="1200" b="1">
              <a:effectLst>
                <a:outerShdw blurRad="38100" dist="38100" dir="2700000" algn="tl">
                  <a:srgbClr val="C0C0C0"/>
                </a:outerShdw>
              </a:effectLst>
              <a:latin typeface="Trebuchet MS" panose="020B0603020202020204" pitchFamily="34" charset="0"/>
            </a:endParaRPr>
          </a:p>
          <a:p>
            <a:pPr>
              <a:lnSpc>
                <a:spcPct val="105000"/>
              </a:lnSpc>
              <a:buFont typeface="Wingdings" panose="05000000000000000000" pitchFamily="2" charset="2"/>
              <a:buNone/>
            </a:pPr>
            <a:r>
              <a:rPr lang="el-GR" altLang="el-GR" b="1">
                <a:effectLst>
                  <a:outerShdw blurRad="38100" dist="38100" dir="2700000" algn="tl">
                    <a:srgbClr val="C0C0C0"/>
                  </a:outerShdw>
                </a:effectLst>
                <a:latin typeface="Trebuchet MS" panose="020B0603020202020204" pitchFamily="34" charset="0"/>
              </a:rPr>
              <a:t>					</a:t>
            </a:r>
            <a:r>
              <a:rPr lang="el-GR" altLang="el-GR" sz="3200" b="1">
                <a:effectLst>
                  <a:outerShdw blurRad="38100" dist="38100" dir="2700000" algn="tl">
                    <a:srgbClr val="C0C0C0"/>
                  </a:outerShdw>
                </a:effectLst>
                <a:latin typeface="Trebuchet MS" panose="020B0603020202020204" pitchFamily="34" charset="0"/>
              </a:rPr>
              <a:t>Τα σημεία</a:t>
            </a:r>
          </a:p>
          <a:p>
            <a:pPr>
              <a:lnSpc>
                <a:spcPct val="105000"/>
              </a:lnSpc>
              <a:buFont typeface="Wingdings" panose="05000000000000000000" pitchFamily="2" charset="2"/>
              <a:buNone/>
            </a:pPr>
            <a:r>
              <a:rPr lang="el-GR" altLang="el-GR" b="1">
                <a:effectLst>
                  <a:outerShdw blurRad="38100" dist="38100" dir="2700000" algn="tl">
                    <a:srgbClr val="C0C0C0"/>
                  </a:outerShdw>
                </a:effectLst>
                <a:latin typeface="Trebuchet MS" panose="020B0603020202020204" pitchFamily="34" charset="0"/>
              </a:rPr>
              <a:t>					</a:t>
            </a:r>
            <a:r>
              <a:rPr lang="el-GR" altLang="el-GR" sz="3200" b="1">
                <a:effectLst>
                  <a:outerShdw blurRad="38100" dist="38100" dir="2700000" algn="tl">
                    <a:srgbClr val="C0C0C0"/>
                  </a:outerShdw>
                </a:effectLst>
                <a:latin typeface="Trebuchet MS" panose="020B0603020202020204" pitchFamily="34" charset="0"/>
              </a:rPr>
              <a:t>στα οποία θα 					πρέπει </a:t>
            </a:r>
          </a:p>
          <a:p>
            <a:pPr>
              <a:lnSpc>
                <a:spcPct val="105000"/>
              </a:lnSpc>
              <a:buFont typeface="Wingdings" panose="05000000000000000000" pitchFamily="2" charset="2"/>
              <a:buNone/>
            </a:pPr>
            <a:r>
              <a:rPr lang="el-GR" altLang="el-GR" sz="3200" b="1">
                <a:effectLst>
                  <a:outerShdw blurRad="38100" dist="38100" dir="2700000" algn="tl">
                    <a:srgbClr val="C0C0C0"/>
                  </a:outerShdw>
                </a:effectLst>
                <a:latin typeface="Trebuchet MS" panose="020B0603020202020204" pitchFamily="34" charset="0"/>
              </a:rPr>
              <a:t>					να ασκηθούν</a:t>
            </a:r>
          </a:p>
          <a:p>
            <a:pPr>
              <a:lnSpc>
                <a:spcPct val="105000"/>
              </a:lnSpc>
              <a:buFont typeface="Wingdings" panose="05000000000000000000" pitchFamily="2" charset="2"/>
              <a:buNone/>
            </a:pPr>
            <a:r>
              <a:rPr lang="el-GR" altLang="el-GR" sz="3200" b="1">
                <a:effectLst>
                  <a:outerShdw blurRad="38100" dist="38100" dir="2700000" algn="tl">
                    <a:srgbClr val="C0C0C0"/>
                  </a:outerShdw>
                </a:effectLst>
                <a:latin typeface="Trebuchet MS" panose="020B0603020202020204" pitchFamily="34" charset="0"/>
              </a:rPr>
              <a:t> 					ιδιαίτερα οι</a:t>
            </a:r>
          </a:p>
          <a:p>
            <a:pPr>
              <a:lnSpc>
                <a:spcPct val="105000"/>
              </a:lnSpc>
              <a:buFont typeface="Wingdings" panose="05000000000000000000" pitchFamily="2" charset="2"/>
              <a:buNone/>
            </a:pPr>
            <a:r>
              <a:rPr lang="el-GR" altLang="el-GR" sz="3200" b="1">
                <a:effectLst>
                  <a:outerShdw blurRad="38100" dist="38100" dir="2700000" algn="tl">
                    <a:srgbClr val="C0C0C0"/>
                  </a:outerShdw>
                </a:effectLst>
                <a:latin typeface="Trebuchet MS" panose="020B0603020202020204" pitchFamily="34" charset="0"/>
              </a:rPr>
              <a:t> 	 				μαθητές μας</a:t>
            </a:r>
            <a:r>
              <a:rPr lang="el-GR" altLang="el-GR" sz="2900" b="1">
                <a:effectLst>
                  <a:outerShdw blurRad="38100" dist="38100" dir="2700000" algn="tl">
                    <a:srgbClr val="C0C0C0"/>
                  </a:outerShdw>
                </a:effectLst>
                <a:latin typeface="Trebuchet MS" panose="020B0603020202020204" pitchFamily="34" charset="0"/>
              </a:rPr>
              <a:t> </a:t>
            </a:r>
          </a:p>
          <a:p>
            <a:pPr>
              <a:lnSpc>
                <a:spcPct val="105000"/>
              </a:lnSpc>
              <a:buFont typeface="Wingdings" panose="05000000000000000000" pitchFamily="2" charset="2"/>
              <a:buNone/>
            </a:pPr>
            <a:endParaRPr lang="el-GR" altLang="el-GR" sz="2900" b="1">
              <a:effectLst>
                <a:outerShdw blurRad="38100" dist="38100" dir="2700000" algn="tl">
                  <a:srgbClr val="C0C0C0"/>
                </a:outerShdw>
              </a:effectLst>
              <a:latin typeface="Trebuchet MS" panose="020B0603020202020204" pitchFamily="34" charset="0"/>
            </a:endParaRPr>
          </a:p>
        </p:txBody>
      </p:sp>
      <p:pic>
        <p:nvPicPr>
          <p:cNvPr id="438275" name="Picture 3" descr="Participating-in-a-Paid-Survey"/>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l="10136" r="11832"/>
          <a:stretch>
            <a:fillRect/>
          </a:stretch>
        </p:blipFill>
        <p:spPr>
          <a:xfrm>
            <a:off x="1258888" y="1412875"/>
            <a:ext cx="2808287" cy="3887788"/>
          </a:xfrm>
          <a:solidFill>
            <a:srgbClr val="E6E6D2"/>
          </a:solidFill>
          <a:ln/>
          <a:extLst>
            <a:ext uri="{91240B29-F687-4F45-9708-019B960494DF}">
              <a14:hiddenLine xmlns:a14="http://schemas.microsoft.com/office/drawing/2010/main" w="9525">
                <a:solidFill>
                  <a:srgbClr val="B4B57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02"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03" name="Rectangle 3"/>
          <p:cNvSpPr>
            <a:spLocks noGrp="1" noChangeArrowheads="1"/>
          </p:cNvSpPr>
          <p:nvPr>
            <p:ph type="body" sz="half" idx="1"/>
          </p:nvPr>
        </p:nvSpPr>
        <p:spPr>
          <a:xfrm>
            <a:off x="250825" y="1268413"/>
            <a:ext cx="8569325" cy="5256212"/>
          </a:xfrm>
          <a:solidFill>
            <a:schemeClr val="bg1"/>
          </a:solidFill>
          <a:ln>
            <a:solidFill>
              <a:schemeClr val="accent1"/>
            </a:solidFill>
            <a:miter lim="800000"/>
            <a:headEnd/>
            <a:tailEnd/>
          </a:ln>
        </p:spPr>
        <p:txBody>
          <a:bodyPr/>
          <a:lstStyle/>
          <a:p>
            <a:pPr>
              <a:lnSpc>
                <a:spcPct val="80000"/>
              </a:lnSpc>
              <a:buFont typeface="Wingdings" panose="05000000000000000000" pitchFamily="2" charset="2"/>
              <a:buNone/>
            </a:pPr>
            <a:r>
              <a:rPr lang="el-GR" altLang="el-GR" sz="1400">
                <a:solidFill>
                  <a:schemeClr val="hlink"/>
                </a:solidFill>
                <a:latin typeface="Trebuchet MS" panose="020B0603020202020204" pitchFamily="34" charset="0"/>
              </a:rPr>
              <a:t>	</a:t>
            </a:r>
          </a:p>
          <a:p>
            <a:pPr>
              <a:lnSpc>
                <a:spcPct val="125000"/>
              </a:lnSpc>
              <a:buFont typeface="Wingdings" panose="05000000000000000000" pitchFamily="2" charset="2"/>
              <a:buNone/>
            </a:pPr>
            <a:r>
              <a:rPr lang="el-GR" altLang="el-GR" sz="1500" b="1" i="1">
                <a:solidFill>
                  <a:schemeClr val="hlink"/>
                </a:solidFill>
                <a:latin typeface="Trebuchet MS" panose="020B0603020202020204" pitchFamily="34" charset="0"/>
              </a:rPr>
              <a:t>		</a:t>
            </a:r>
            <a:r>
              <a:rPr lang="el-GR" altLang="el-GR" sz="2200" i="1">
                <a:latin typeface="Trebuchet MS" panose="020B0603020202020204" pitchFamily="34" charset="0"/>
              </a:rPr>
              <a:t>Να έχουν κατά νου ότι απαντήσεις σε απλές ερωτήσεις 	κατανόησης [εντοπισμός χώρου, χρόνου, προσώπων]  	μπορεί να είναι </a:t>
            </a:r>
            <a:r>
              <a:rPr lang="el-GR" altLang="el-GR" sz="2200" b="1" i="1">
                <a:latin typeface="Trebuchet MS" panose="020B0603020202020204" pitchFamily="34" charset="0"/>
              </a:rPr>
              <a:t>διάσπαρτες</a:t>
            </a:r>
            <a:r>
              <a:rPr lang="el-GR" altLang="el-GR" sz="2200" i="1">
                <a:latin typeface="Trebuchet MS" panose="020B0603020202020204" pitchFamily="34" charset="0"/>
              </a:rPr>
              <a:t> σε όλη την έκταση του 	κειμένου</a:t>
            </a:r>
            <a:r>
              <a:rPr lang="el-GR" altLang="el-GR" sz="2000" i="1">
                <a:latin typeface="Trebuchet MS" panose="020B0603020202020204" pitchFamily="34" charset="0"/>
              </a:rPr>
              <a:t>.</a:t>
            </a:r>
            <a:r>
              <a:rPr lang="el-GR" altLang="el-GR" sz="2000">
                <a:latin typeface="Trebuchet MS" panose="020B0603020202020204" pitchFamily="34" charset="0"/>
              </a:rPr>
              <a:t> </a:t>
            </a:r>
          </a:p>
          <a:p>
            <a:pPr>
              <a:lnSpc>
                <a:spcPct val="125000"/>
              </a:lnSpc>
              <a:buFont typeface="Wingdings" panose="05000000000000000000" pitchFamily="2" charset="2"/>
              <a:buNone/>
            </a:pPr>
            <a:endParaRPr lang="el-GR" altLang="el-GR" sz="1000">
              <a:latin typeface="Trebuchet MS" panose="020B0603020202020204" pitchFamily="34" charset="0"/>
            </a:endParaRPr>
          </a:p>
          <a:p>
            <a:pPr>
              <a:lnSpc>
                <a:spcPct val="125000"/>
              </a:lnSpc>
              <a:buFont typeface="Wingdings" panose="05000000000000000000" pitchFamily="2" charset="2"/>
              <a:buNone/>
            </a:pPr>
            <a:r>
              <a:rPr lang="el-GR" altLang="el-GR" sz="1700" i="1">
                <a:latin typeface="Trebuchet MS" panose="020B0603020202020204" pitchFamily="34" charset="0"/>
              </a:rPr>
              <a:t>	</a:t>
            </a:r>
            <a:r>
              <a:rPr lang="el-GR" altLang="el-GR" sz="2200" i="1">
                <a:latin typeface="Trebuchet MS" panose="020B0603020202020204" pitchFamily="34" charset="0"/>
              </a:rPr>
              <a:t>Επίσης … </a:t>
            </a:r>
          </a:p>
          <a:p>
            <a:pPr>
              <a:lnSpc>
                <a:spcPct val="125000"/>
              </a:lnSpc>
              <a:buFont typeface="Wingdings" panose="05000000000000000000" pitchFamily="2" charset="2"/>
              <a:buNone/>
            </a:pPr>
            <a:endParaRPr lang="en-US" altLang="el-GR" sz="1000" i="1">
              <a:latin typeface="Trebuchet MS" panose="020B0603020202020204" pitchFamily="34" charset="0"/>
            </a:endParaRPr>
          </a:p>
          <a:p>
            <a:pPr>
              <a:lnSpc>
                <a:spcPct val="125000"/>
              </a:lnSpc>
              <a:buFont typeface="Wingdings" panose="05000000000000000000" pitchFamily="2" charset="2"/>
              <a:buNone/>
            </a:pPr>
            <a:r>
              <a:rPr lang="en-US" altLang="el-GR" sz="1700" i="1">
                <a:latin typeface="Trebuchet MS" panose="020B0603020202020204" pitchFamily="34" charset="0"/>
              </a:rPr>
              <a:t>		</a:t>
            </a:r>
            <a:r>
              <a:rPr lang="el-GR" altLang="el-GR" sz="2200" i="1">
                <a:latin typeface="Trebuchet MS" panose="020B0603020202020204" pitchFamily="34" charset="0"/>
              </a:rPr>
              <a:t>Να λαβαίνουν υπόψη τους τον </a:t>
            </a:r>
            <a:r>
              <a:rPr lang="el-GR" altLang="el-GR" sz="2200" b="1" i="1">
                <a:latin typeface="Trebuchet MS" panose="020B0603020202020204" pitchFamily="34" charset="0"/>
              </a:rPr>
              <a:t>χρόνο </a:t>
            </a:r>
            <a:r>
              <a:rPr lang="el-GR" altLang="el-GR" sz="2200" i="1">
                <a:latin typeface="Trebuchet MS" panose="020B0603020202020204" pitchFamily="34" charset="0"/>
              </a:rPr>
              <a:t>και τον </a:t>
            </a:r>
            <a:r>
              <a:rPr lang="el-GR" altLang="el-GR" sz="2200" b="1" i="1">
                <a:latin typeface="Trebuchet MS" panose="020B0603020202020204" pitchFamily="34" charset="0"/>
              </a:rPr>
              <a:t>χώρο</a:t>
            </a:r>
            <a:r>
              <a:rPr lang="el-GR" altLang="el-GR" sz="2200" i="1">
                <a:latin typeface="Trebuchet MS" panose="020B0603020202020204" pitchFamily="34" charset="0"/>
              </a:rPr>
              <a:t> στον 	οποίο κινούνται τα πρόσωπα της αφήγησης για τον 	χαρακτηρισμό τους. </a:t>
            </a:r>
            <a:r>
              <a:rPr lang="el-GR" altLang="el-GR" sz="2200" i="1">
                <a:solidFill>
                  <a:schemeClr val="hlink"/>
                </a:solidFill>
                <a:latin typeface="Trebuchet MS" panose="020B0603020202020204" pitchFamily="34" charset="0"/>
              </a:rPr>
              <a:t> </a:t>
            </a:r>
            <a:r>
              <a:rPr lang="el-GR" altLang="el-GR" sz="2200" i="1">
                <a:latin typeface="Trebuchet MS" panose="020B0603020202020204" pitchFamily="34" charset="0"/>
              </a:rPr>
              <a:t>Οι ήρωες δρουν σε συγκεκριμένες 	κοινωνικές συνθήκες και στο κλίμα που αυτές 	διαμορφώνουν</a:t>
            </a:r>
            <a:r>
              <a:rPr lang="el-GR" altLang="el-GR" sz="2000" i="1">
                <a:latin typeface="Trebuchet MS" panose="020B0603020202020204" pitchFamily="34" charset="0"/>
              </a:rPr>
              <a:t>. </a:t>
            </a:r>
          </a:p>
        </p:txBody>
      </p:sp>
      <p:sp>
        <p:nvSpPr>
          <p:cNvPr id="512004"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512005" name="Group 5"/>
          <p:cNvGrpSpPr>
            <a:grpSpLocks/>
          </p:cNvGrpSpPr>
          <p:nvPr/>
        </p:nvGrpSpPr>
        <p:grpSpPr bwMode="auto">
          <a:xfrm>
            <a:off x="250825" y="1700213"/>
            <a:ext cx="792163" cy="366712"/>
            <a:chOff x="4059" y="346"/>
            <a:chExt cx="499" cy="231"/>
          </a:xfrm>
        </p:grpSpPr>
        <p:sp>
          <p:nvSpPr>
            <p:cNvPr id="512006" name="AutoShape 6"/>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512007" name="Text Box 7"/>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l-GR" altLang="el-GR" b="1"/>
                <a:t>1</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12003">
                                            <p:txEl>
                                              <p:pRg st="3" end="3"/>
                                            </p:txEl>
                                          </p:spTgt>
                                        </p:tgtEl>
                                        <p:attrNameLst>
                                          <p:attrName>style.visibility</p:attrName>
                                        </p:attrNameLst>
                                      </p:cBhvr>
                                      <p:to>
                                        <p:strVal val="visible"/>
                                      </p:to>
                                    </p:set>
                                    <p:animEffect transition="in" filter="blinds(horizontal)">
                                      <p:cBhvr>
                                        <p:cTn id="7" dur="500"/>
                                        <p:tgtEl>
                                          <p:spTgt spid="51200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12003">
                                            <p:txEl>
                                              <p:pRg st="5" end="5"/>
                                            </p:txEl>
                                          </p:spTgt>
                                        </p:tgtEl>
                                        <p:attrNameLst>
                                          <p:attrName>style.visibility</p:attrName>
                                        </p:attrNameLst>
                                      </p:cBhvr>
                                      <p:to>
                                        <p:strVal val="visible"/>
                                      </p:to>
                                    </p:set>
                                    <p:animEffect transition="in" filter="blinds(horizontal)">
                                      <p:cBhvr>
                                        <p:cTn id="10" dur="500"/>
                                        <p:tgtEl>
                                          <p:spTgt spid="51200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8"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6099" name="Rectangle 3"/>
          <p:cNvSpPr>
            <a:spLocks noGrp="1" noChangeArrowheads="1"/>
          </p:cNvSpPr>
          <p:nvPr>
            <p:ph type="body" sz="half" idx="1"/>
          </p:nvPr>
        </p:nvSpPr>
        <p:spPr>
          <a:xfrm>
            <a:off x="323850" y="1268413"/>
            <a:ext cx="8496300" cy="4824412"/>
          </a:xfrm>
          <a:noFill/>
          <a:ln>
            <a:solidFill>
              <a:schemeClr val="accent1"/>
            </a:solidFill>
            <a:miter lim="800000"/>
            <a:headEnd/>
            <a:tailEnd/>
          </a:ln>
          <a:extLst>
            <a:ext uri="{909E8E84-426E-40DD-AFC4-6F175D3DCCD1}">
              <a14:hiddenFill xmlns:a14="http://schemas.microsoft.com/office/drawing/2010/main">
                <a:gradFill rotWithShape="1">
                  <a:gsLst>
                    <a:gs pos="0">
                      <a:srgbClr val="B4B579"/>
                    </a:gs>
                    <a:gs pos="50000">
                      <a:srgbClr val="B4B579">
                        <a:gamma/>
                        <a:tint val="14902"/>
                        <a:invGamma/>
                      </a:srgbClr>
                    </a:gs>
                    <a:gs pos="100000">
                      <a:srgbClr val="B4B579"/>
                    </a:gs>
                  </a:gsLst>
                  <a:lin ang="5400000" scaled="1"/>
                </a:gradFill>
              </a14:hiddenFill>
            </a:ext>
          </a:extLst>
        </p:spPr>
        <p:txBody>
          <a:bodyPr/>
          <a:lstStyle/>
          <a:p>
            <a:pPr>
              <a:buFont typeface="Wingdings" panose="05000000000000000000" pitchFamily="2" charset="2"/>
              <a:buNone/>
            </a:pPr>
            <a:r>
              <a:rPr lang="el-GR" altLang="el-GR" sz="2000">
                <a:solidFill>
                  <a:schemeClr val="hlink"/>
                </a:solidFill>
                <a:latin typeface="Trebuchet MS" panose="020B0603020202020204" pitchFamily="34" charset="0"/>
              </a:rPr>
              <a:t>	</a:t>
            </a:r>
          </a:p>
          <a:p>
            <a:pPr>
              <a:lnSpc>
                <a:spcPct val="120000"/>
              </a:lnSpc>
            </a:pPr>
            <a:r>
              <a:rPr lang="el-GR" altLang="el-GR" sz="2200" b="1" i="1">
                <a:solidFill>
                  <a:schemeClr val="hlink"/>
                </a:solidFill>
                <a:latin typeface="Trebuchet MS" panose="020B0603020202020204" pitchFamily="34" charset="0"/>
              </a:rPr>
              <a:t> </a:t>
            </a:r>
            <a:r>
              <a:rPr lang="el-GR" altLang="el-GR" sz="2200" i="1">
                <a:solidFill>
                  <a:schemeClr val="hlink"/>
                </a:solidFill>
                <a:latin typeface="Trebuchet MS" panose="020B0603020202020204" pitchFamily="34" charset="0"/>
              </a:rPr>
              <a:t>	</a:t>
            </a:r>
            <a:r>
              <a:rPr lang="el-GR" altLang="el-GR" sz="2400" i="1">
                <a:latin typeface="Trebuchet MS" panose="020B0603020202020204" pitchFamily="34" charset="0"/>
              </a:rPr>
              <a:t>Να προσέχουν</a:t>
            </a:r>
            <a:r>
              <a:rPr lang="el-GR" altLang="el-GR" sz="2400" b="1" i="1">
                <a:latin typeface="Trebuchet MS" panose="020B0603020202020204" pitchFamily="34" charset="0"/>
              </a:rPr>
              <a:t> </a:t>
            </a:r>
            <a:r>
              <a:rPr lang="el-GR" altLang="el-GR" sz="2400" i="1">
                <a:latin typeface="Trebuchet MS" panose="020B0603020202020204" pitchFamily="34" charset="0"/>
              </a:rPr>
              <a:t>τη </a:t>
            </a:r>
            <a:r>
              <a:rPr lang="el-GR" altLang="el-GR" sz="2400" b="1" i="1">
                <a:latin typeface="Trebuchet MS" panose="020B0603020202020204" pitchFamily="34" charset="0"/>
              </a:rPr>
              <a:t>βιβλιογραφική παραπομπή</a:t>
            </a:r>
            <a:r>
              <a:rPr lang="el-GR" altLang="el-GR" sz="2400" i="1">
                <a:latin typeface="Trebuchet MS" panose="020B0603020202020204" pitchFamily="34" charset="0"/>
              </a:rPr>
              <a:t> και 	την  εντός παρενθέσεως αναφορά στην 	</a:t>
            </a:r>
            <a:r>
              <a:rPr lang="el-GR" altLang="el-GR" sz="2400" b="1" i="1">
                <a:latin typeface="Trebuchet MS" panose="020B0603020202020204" pitchFamily="34" charset="0"/>
              </a:rPr>
              <a:t>ημερομηνία 	γέννησης ή και θανάτου</a:t>
            </a:r>
            <a:r>
              <a:rPr lang="el-GR" altLang="el-GR" sz="2400" i="1">
                <a:latin typeface="Trebuchet MS" panose="020B0603020202020204" pitchFamily="34" charset="0"/>
              </a:rPr>
              <a:t> του δημιουργού, 	στοιχεία απαραίτητα για την τοποθέτηση του 	κειμένου εντός του 	συγκεκριμένου ιστορικού 	πλαισίου και την αποφυγή αναχρονιστικών σχολίων. 	Πολλές φορές δεν υπάρχουν ικανές χρονικές ενδείξεις 	στο κείμενο που εντάσσουν το έργο σε μια 	συγκεκριμένη χρονική εποχή. </a:t>
            </a:r>
          </a:p>
          <a:p>
            <a:pPr algn="just">
              <a:lnSpc>
                <a:spcPct val="120000"/>
              </a:lnSpc>
              <a:buFont typeface="Wingdings" panose="05000000000000000000" pitchFamily="2" charset="2"/>
              <a:buNone/>
            </a:pPr>
            <a:endParaRPr lang="el-GR" altLang="el-GR" sz="2200" i="1">
              <a:solidFill>
                <a:schemeClr val="hlink"/>
              </a:solidFill>
              <a:latin typeface="Trebuchet MS" panose="020B0603020202020204" pitchFamily="34" charset="0"/>
            </a:endParaRPr>
          </a:p>
        </p:txBody>
      </p:sp>
      <p:sp>
        <p:nvSpPr>
          <p:cNvPr id="516100"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516101" name="Group 5"/>
          <p:cNvGrpSpPr>
            <a:grpSpLocks/>
          </p:cNvGrpSpPr>
          <p:nvPr/>
        </p:nvGrpSpPr>
        <p:grpSpPr bwMode="auto">
          <a:xfrm>
            <a:off x="250825" y="1773238"/>
            <a:ext cx="792163" cy="366712"/>
            <a:chOff x="4059" y="346"/>
            <a:chExt cx="499" cy="231"/>
          </a:xfrm>
        </p:grpSpPr>
        <p:sp>
          <p:nvSpPr>
            <p:cNvPr id="516102" name="AutoShape 6"/>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516103" name="Text Box 7"/>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l-GR" altLang="el-GR" b="1"/>
                <a:t>2</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22"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23" name="Rectangle 3"/>
          <p:cNvSpPr>
            <a:spLocks noGrp="1" noChangeArrowheads="1"/>
          </p:cNvSpPr>
          <p:nvPr>
            <p:ph type="body" sz="half" idx="1"/>
          </p:nvPr>
        </p:nvSpPr>
        <p:spPr>
          <a:xfrm>
            <a:off x="250825" y="1268413"/>
            <a:ext cx="8569325" cy="5040312"/>
          </a:xfrm>
          <a:solidFill>
            <a:schemeClr val="bg1"/>
          </a:solidFill>
          <a:ln>
            <a:solidFill>
              <a:schemeClr val="accent1"/>
            </a:solidFill>
            <a:miter lim="800000"/>
            <a:headEnd/>
            <a:tailEnd/>
          </a:ln>
        </p:spPr>
        <p:txBody>
          <a:bodyPr/>
          <a:lstStyle/>
          <a:p>
            <a:pPr>
              <a:lnSpc>
                <a:spcPct val="80000"/>
              </a:lnSpc>
              <a:buFont typeface="Wingdings" panose="05000000000000000000" pitchFamily="2" charset="2"/>
              <a:buNone/>
            </a:pPr>
            <a:r>
              <a:rPr lang="el-GR" altLang="el-GR" sz="500">
                <a:solidFill>
                  <a:schemeClr val="hlink"/>
                </a:solidFill>
                <a:latin typeface="Trebuchet MS" panose="020B0603020202020204" pitchFamily="34" charset="0"/>
              </a:rPr>
              <a:t>	</a:t>
            </a:r>
          </a:p>
          <a:p>
            <a:pPr>
              <a:lnSpc>
                <a:spcPct val="110000"/>
              </a:lnSpc>
              <a:buFont typeface="Wingdings" panose="05000000000000000000" pitchFamily="2" charset="2"/>
              <a:buNone/>
            </a:pPr>
            <a:r>
              <a:rPr lang="el-GR" altLang="el-GR" sz="500" b="1" i="1">
                <a:solidFill>
                  <a:schemeClr val="hlink"/>
                </a:solidFill>
                <a:latin typeface="Trebuchet MS" panose="020B0603020202020204" pitchFamily="34" charset="0"/>
              </a:rPr>
              <a:t>		</a:t>
            </a:r>
          </a:p>
          <a:p>
            <a:pPr>
              <a:lnSpc>
                <a:spcPct val="110000"/>
              </a:lnSpc>
              <a:buFont typeface="Wingdings" panose="05000000000000000000" pitchFamily="2" charset="2"/>
              <a:buNone/>
            </a:pPr>
            <a:r>
              <a:rPr lang="el-GR" altLang="el-GR" sz="500" b="1" i="1">
                <a:solidFill>
                  <a:schemeClr val="hlink"/>
                </a:solidFill>
                <a:latin typeface="Trebuchet MS" panose="020B0603020202020204" pitchFamily="34" charset="0"/>
              </a:rPr>
              <a:t>	</a:t>
            </a:r>
            <a:r>
              <a:rPr lang="el-GR" altLang="el-GR" sz="2200" b="1" i="1">
                <a:solidFill>
                  <a:schemeClr val="hlink"/>
                </a:solidFill>
                <a:latin typeface="Trebuchet MS" panose="020B0603020202020204" pitchFamily="34" charset="0"/>
              </a:rPr>
              <a:t>	 </a:t>
            </a:r>
            <a:r>
              <a:rPr lang="el-GR" altLang="el-GR" sz="2200" i="1">
                <a:latin typeface="Trebuchet MS" panose="020B0603020202020204" pitchFamily="34" charset="0"/>
              </a:rPr>
              <a:t>Να θυμούνται ότι κάθε αφήγηση προϋποθέτει 	τουλάχιστον ένα πρόσωπο, τον </a:t>
            </a:r>
            <a:r>
              <a:rPr lang="el-GR" altLang="el-GR" sz="2200" b="1" i="1">
                <a:latin typeface="Trebuchet MS" panose="020B0603020202020204" pitchFamily="34" charset="0"/>
              </a:rPr>
              <a:t>αφηγητή, </a:t>
            </a:r>
            <a:r>
              <a:rPr lang="el-GR" altLang="el-GR" sz="2200" i="1">
                <a:latin typeface="Trebuchet MS" panose="020B0603020202020204" pitchFamily="34" charset="0"/>
              </a:rPr>
              <a:t>ο οποίος 	είτε υιοθετεί τον ρόλο του παντογνώστη και είναι 	ανεξάρτητος από τα πρόσωπα της αφήγησης, είτε 	συμμετέχει στην αφήγηση και είναι </a:t>
            </a:r>
            <a:r>
              <a:rPr lang="el-GR" altLang="el-GR" sz="2200" b="1" i="1">
                <a:latin typeface="Trebuchet MS" panose="020B0603020202020204" pitchFamily="34" charset="0"/>
              </a:rPr>
              <a:t>ένα από τα 	πρόσωπα</a:t>
            </a:r>
            <a:r>
              <a:rPr lang="el-GR" altLang="el-GR" sz="2200" i="1">
                <a:latin typeface="Trebuchet MS" panose="020B0603020202020204" pitchFamily="34" charset="0"/>
              </a:rPr>
              <a:t> της ιστορίας, βασικό ή δευτερεύον. </a:t>
            </a:r>
          </a:p>
          <a:p>
            <a:pPr>
              <a:lnSpc>
                <a:spcPct val="110000"/>
              </a:lnSpc>
              <a:buFont typeface="Wingdings" panose="05000000000000000000" pitchFamily="2" charset="2"/>
              <a:buNone/>
            </a:pPr>
            <a:r>
              <a:rPr lang="el-GR" altLang="el-GR" sz="2200" i="1">
                <a:latin typeface="Trebuchet MS" panose="020B0603020202020204" pitchFamily="34" charset="0"/>
              </a:rPr>
              <a:t>	Επίσης ότι … </a:t>
            </a:r>
          </a:p>
          <a:p>
            <a:pPr>
              <a:lnSpc>
                <a:spcPct val="110000"/>
              </a:lnSpc>
              <a:buFont typeface="Wingdings" panose="05000000000000000000" pitchFamily="2" charset="2"/>
              <a:buNone/>
            </a:pPr>
            <a:r>
              <a:rPr lang="el-GR" altLang="el-GR" sz="2200" i="1">
                <a:latin typeface="Trebuchet MS" panose="020B0603020202020204" pitchFamily="34" charset="0"/>
              </a:rPr>
              <a:t>		μπορεί να έχουμε </a:t>
            </a:r>
            <a:r>
              <a:rPr lang="el-GR" altLang="el-GR" sz="2200" b="1" i="1">
                <a:latin typeface="Trebuchet MS" panose="020B0603020202020204" pitchFamily="34" charset="0"/>
              </a:rPr>
              <a:t>περισσότερους αφηγητές</a:t>
            </a:r>
            <a:r>
              <a:rPr lang="el-GR" altLang="el-GR" sz="2200" i="1">
                <a:latin typeface="Trebuchet MS" panose="020B0603020202020204" pitchFamily="34" charset="0"/>
              </a:rPr>
              <a:t> (π.χ. 	Παπαδιαμάντη «Πατέρας στο σπίτι») ή ο αφηγητής να 	εμφανίζεται με </a:t>
            </a:r>
            <a:r>
              <a:rPr lang="el-GR" altLang="el-GR" sz="2200" b="1" i="1">
                <a:latin typeface="Trebuchet MS" panose="020B0603020202020204" pitchFamily="34" charset="0"/>
              </a:rPr>
              <a:t>2 πρόσωπα</a:t>
            </a:r>
            <a:r>
              <a:rPr lang="el-GR" altLang="el-GR" sz="2200" i="1">
                <a:latin typeface="Trebuchet MS" panose="020B0603020202020204" pitchFamily="34" charset="0"/>
              </a:rPr>
              <a:t> (π.χ. Καραγάτση «Η κυρία 	Νϊτσα») </a:t>
            </a:r>
          </a:p>
          <a:p>
            <a:pPr>
              <a:lnSpc>
                <a:spcPct val="110000"/>
              </a:lnSpc>
              <a:buFont typeface="Wingdings" panose="05000000000000000000" pitchFamily="2" charset="2"/>
              <a:buNone/>
            </a:pPr>
            <a:endParaRPr lang="el-GR" altLang="el-GR" sz="2200" b="1" i="1">
              <a:latin typeface="Trebuchet MS" panose="020B0603020202020204" pitchFamily="34" charset="0"/>
            </a:endParaRPr>
          </a:p>
          <a:p>
            <a:pPr>
              <a:lnSpc>
                <a:spcPct val="110000"/>
              </a:lnSpc>
              <a:buFont typeface="Wingdings" panose="05000000000000000000" pitchFamily="2" charset="2"/>
              <a:buNone/>
            </a:pPr>
            <a:endParaRPr lang="el-GR" altLang="el-GR" sz="500" b="1" i="1">
              <a:latin typeface="Trebuchet MS" panose="020B0603020202020204" pitchFamily="34" charset="0"/>
            </a:endParaRPr>
          </a:p>
          <a:p>
            <a:pPr>
              <a:lnSpc>
                <a:spcPct val="110000"/>
              </a:lnSpc>
              <a:buFont typeface="Wingdings" panose="05000000000000000000" pitchFamily="2" charset="2"/>
              <a:buNone/>
            </a:pPr>
            <a:r>
              <a:rPr lang="el-GR" altLang="el-GR" sz="500" b="1" i="1">
                <a:latin typeface="Trebuchet MS" panose="020B0603020202020204" pitchFamily="34" charset="0"/>
              </a:rPr>
              <a:t>		</a:t>
            </a:r>
            <a:endParaRPr lang="el-GR" altLang="el-GR" sz="2400" i="1">
              <a:latin typeface="Trebuchet MS" panose="020B0603020202020204" pitchFamily="34" charset="0"/>
            </a:endParaRPr>
          </a:p>
          <a:p>
            <a:pPr>
              <a:lnSpc>
                <a:spcPct val="105000"/>
              </a:lnSpc>
              <a:buFont typeface="Wingdings" panose="05000000000000000000" pitchFamily="2" charset="2"/>
              <a:buNone/>
            </a:pPr>
            <a:endParaRPr lang="el-GR" altLang="el-GR" sz="500" b="1" i="1">
              <a:latin typeface="Trebuchet MS" panose="020B0603020202020204" pitchFamily="34" charset="0"/>
            </a:endParaRPr>
          </a:p>
          <a:p>
            <a:pPr>
              <a:lnSpc>
                <a:spcPct val="110000"/>
              </a:lnSpc>
              <a:buFont typeface="Wingdings" panose="05000000000000000000" pitchFamily="2" charset="2"/>
              <a:buNone/>
            </a:pPr>
            <a:r>
              <a:rPr lang="el-GR" altLang="el-GR" sz="500" b="1" i="1">
                <a:latin typeface="Trebuchet MS" panose="020B0603020202020204" pitchFamily="34" charset="0"/>
              </a:rPr>
              <a:t>		</a:t>
            </a:r>
          </a:p>
        </p:txBody>
      </p:sp>
      <p:sp>
        <p:nvSpPr>
          <p:cNvPr id="440324"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440325" name="Group 5"/>
          <p:cNvGrpSpPr>
            <a:grpSpLocks/>
          </p:cNvGrpSpPr>
          <p:nvPr/>
        </p:nvGrpSpPr>
        <p:grpSpPr bwMode="auto">
          <a:xfrm>
            <a:off x="250825" y="1557338"/>
            <a:ext cx="792163" cy="366712"/>
            <a:chOff x="4059" y="346"/>
            <a:chExt cx="499" cy="231"/>
          </a:xfrm>
        </p:grpSpPr>
        <p:sp>
          <p:nvSpPr>
            <p:cNvPr id="440326" name="AutoShape 6"/>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40327" name="Text Box 7"/>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l-GR" altLang="el-GR" b="1"/>
                <a:t>3</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23">
                                            <p:txEl>
                                              <p:pRg st="3" end="3"/>
                                            </p:txEl>
                                          </p:spTgt>
                                        </p:tgtEl>
                                        <p:attrNameLst>
                                          <p:attrName>style.visibility</p:attrName>
                                        </p:attrNameLst>
                                      </p:cBhvr>
                                      <p:to>
                                        <p:strVal val="visible"/>
                                      </p:to>
                                    </p:set>
                                    <p:animEffect transition="in" filter="blinds(horizontal)">
                                      <p:cBhvr>
                                        <p:cTn id="7" dur="500"/>
                                        <p:tgtEl>
                                          <p:spTgt spid="44032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40323">
                                            <p:txEl>
                                              <p:pRg st="4" end="4"/>
                                            </p:txEl>
                                          </p:spTgt>
                                        </p:tgtEl>
                                        <p:attrNameLst>
                                          <p:attrName>style.visibility</p:attrName>
                                        </p:attrNameLst>
                                      </p:cBhvr>
                                      <p:to>
                                        <p:strVal val="visible"/>
                                      </p:to>
                                    </p:set>
                                    <p:animEffect transition="in" filter="blinds(horizontal)">
                                      <p:cBhvr>
                                        <p:cTn id="10" dur="500"/>
                                        <p:tgtEl>
                                          <p:spTgt spid="4403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3394"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3395" name="Rectangle 3"/>
          <p:cNvSpPr>
            <a:spLocks noGrp="1" noChangeArrowheads="1"/>
          </p:cNvSpPr>
          <p:nvPr>
            <p:ph type="body" sz="half" idx="1"/>
          </p:nvPr>
        </p:nvSpPr>
        <p:spPr>
          <a:xfrm>
            <a:off x="250825" y="1268413"/>
            <a:ext cx="8713788" cy="5329237"/>
          </a:xfrm>
          <a:solidFill>
            <a:schemeClr val="bg1"/>
          </a:solidFill>
          <a:ln>
            <a:solidFill>
              <a:schemeClr val="accent1"/>
            </a:solidFill>
            <a:miter lim="800000"/>
            <a:headEnd/>
            <a:tailEnd/>
          </a:ln>
        </p:spPr>
        <p:txBody>
          <a:bodyPr/>
          <a:lstStyle/>
          <a:p>
            <a:pPr>
              <a:lnSpc>
                <a:spcPct val="90000"/>
              </a:lnSpc>
              <a:buFont typeface="Wingdings" panose="05000000000000000000" pitchFamily="2" charset="2"/>
              <a:buNone/>
            </a:pPr>
            <a:r>
              <a:rPr lang="el-GR" altLang="el-GR" sz="1800">
                <a:solidFill>
                  <a:schemeClr val="hlink"/>
                </a:solidFill>
                <a:latin typeface="Trebuchet MS" panose="020B0603020202020204" pitchFamily="34" charset="0"/>
              </a:rPr>
              <a:t>	</a:t>
            </a:r>
          </a:p>
          <a:p>
            <a:pPr>
              <a:lnSpc>
                <a:spcPct val="90000"/>
              </a:lnSpc>
              <a:buFont typeface="Wingdings" panose="05000000000000000000" pitchFamily="2" charset="2"/>
              <a:buNone/>
            </a:pPr>
            <a:r>
              <a:rPr lang="el-GR" altLang="el-GR" sz="2000" b="1" i="1">
                <a:solidFill>
                  <a:schemeClr val="hlink"/>
                </a:solidFill>
                <a:latin typeface="Trebuchet MS" panose="020B0603020202020204" pitchFamily="34" charset="0"/>
              </a:rPr>
              <a:t>	 </a:t>
            </a:r>
            <a:r>
              <a:rPr lang="el-GR" altLang="el-GR" sz="2000" i="1">
                <a:solidFill>
                  <a:schemeClr val="hlink"/>
                </a:solidFill>
                <a:latin typeface="Trebuchet MS" panose="020B0603020202020204" pitchFamily="34" charset="0"/>
              </a:rPr>
              <a:t>	 </a:t>
            </a:r>
            <a:r>
              <a:rPr lang="el-GR" altLang="el-GR" sz="2200" i="1">
                <a:latin typeface="Trebuchet MS" panose="020B0603020202020204" pitchFamily="34" charset="0"/>
              </a:rPr>
              <a:t>Να διακρίνουν τη </a:t>
            </a:r>
            <a:r>
              <a:rPr lang="el-GR" altLang="el-GR" sz="2200" b="1" i="1">
                <a:effectLst>
                  <a:outerShdw blurRad="38100" dist="38100" dir="2700000" algn="tl">
                    <a:srgbClr val="C0C0C0"/>
                  </a:outerShdw>
                </a:effectLst>
                <a:latin typeface="Trebuchet MS" panose="020B0603020202020204" pitchFamily="34" charset="0"/>
              </a:rPr>
              <a:t>διαφορά</a:t>
            </a:r>
            <a:r>
              <a:rPr lang="el-GR" altLang="el-GR" sz="2200" i="1">
                <a:effectLst>
                  <a:outerShdw blurRad="38100" dist="38100" dir="2700000" algn="tl">
                    <a:srgbClr val="C0C0C0"/>
                  </a:outerShdw>
                </a:effectLst>
                <a:latin typeface="Trebuchet MS" panose="020B0603020202020204" pitchFamily="34" charset="0"/>
              </a:rPr>
              <a:t> </a:t>
            </a:r>
            <a:r>
              <a:rPr lang="el-GR" altLang="el-GR" sz="2200" i="1">
                <a:latin typeface="Trebuchet MS" panose="020B0603020202020204" pitchFamily="34" charset="0"/>
              </a:rPr>
              <a:t>ανάμεσα στην ιστορία και την 		  αφήγηση (πλοκή)</a:t>
            </a:r>
            <a:r>
              <a:rPr lang="el-GR" altLang="el-GR" sz="2200" b="1" i="1">
                <a:latin typeface="Trebuchet MS" panose="020B0603020202020204" pitchFamily="34" charset="0"/>
              </a:rPr>
              <a:t> </a:t>
            </a:r>
          </a:p>
          <a:p>
            <a:pPr>
              <a:lnSpc>
                <a:spcPct val="90000"/>
              </a:lnSpc>
              <a:buFont typeface="Wingdings" panose="05000000000000000000" pitchFamily="2" charset="2"/>
              <a:buNone/>
            </a:pPr>
            <a:endParaRPr lang="el-GR" altLang="el-GR" sz="2200" i="1">
              <a:latin typeface="Trebuchet MS" panose="020B0603020202020204" pitchFamily="34" charset="0"/>
            </a:endParaRPr>
          </a:p>
          <a:p>
            <a:pPr>
              <a:lnSpc>
                <a:spcPct val="90000"/>
              </a:lnSpc>
              <a:buFont typeface="Wingdings" panose="05000000000000000000" pitchFamily="2" charset="2"/>
              <a:buNone/>
            </a:pPr>
            <a:r>
              <a:rPr lang="el-GR" altLang="el-GR" sz="2200" i="1">
                <a:latin typeface="Trebuchet MS" panose="020B0603020202020204" pitchFamily="34" charset="0"/>
              </a:rPr>
              <a:t>		Να εντοπίζουν τις βασικές κατηγορίες </a:t>
            </a:r>
            <a:r>
              <a:rPr lang="el-GR" altLang="el-GR" sz="2200" b="1" i="1">
                <a:latin typeface="Trebuchet MS" panose="020B0603020202020204" pitchFamily="34" charset="0"/>
              </a:rPr>
              <a:t>χρονικών 	  	 	σχέσεων</a:t>
            </a:r>
            <a:r>
              <a:rPr lang="el-GR" altLang="el-GR" sz="2200" i="1">
                <a:latin typeface="Trebuchet MS" panose="020B0603020202020204" pitchFamily="34" charset="0"/>
              </a:rPr>
              <a:t> ανάμεσα στην ιστορία και την αφήγηση:</a:t>
            </a:r>
          </a:p>
          <a:p>
            <a:pPr>
              <a:lnSpc>
                <a:spcPct val="90000"/>
              </a:lnSpc>
              <a:buFont typeface="Wingdings" panose="05000000000000000000" pitchFamily="2" charset="2"/>
              <a:buNone/>
            </a:pPr>
            <a:endParaRPr lang="el-GR" altLang="el-GR" sz="1600" b="1" i="1">
              <a:latin typeface="Trebuchet MS" panose="020B0603020202020204" pitchFamily="34" charset="0"/>
            </a:endParaRPr>
          </a:p>
          <a:p>
            <a:pPr lvl="3">
              <a:lnSpc>
                <a:spcPct val="90000"/>
              </a:lnSpc>
            </a:pPr>
            <a:r>
              <a:rPr lang="el-GR" altLang="el-GR" i="1">
                <a:latin typeface="Trebuchet MS" panose="020B0603020202020204" pitchFamily="34" charset="0"/>
              </a:rPr>
              <a:t>τις παραβιάσεις στη </a:t>
            </a:r>
            <a:r>
              <a:rPr lang="el-GR" altLang="el-GR" b="1" i="1">
                <a:latin typeface="Trebuchet MS" panose="020B0603020202020204" pitchFamily="34" charset="0"/>
              </a:rPr>
              <a:t>φυσική χρονική σειρά</a:t>
            </a:r>
            <a:r>
              <a:rPr lang="el-GR" altLang="el-GR" i="1">
                <a:latin typeface="Trebuchet MS" panose="020B0603020202020204" pitchFamily="34" charset="0"/>
              </a:rPr>
              <a:t> των γεγονότων (αναδρομικές αφηγήσεις, προλήψεις, εγκιβωτισμός, </a:t>
            </a:r>
            <a:r>
              <a:rPr lang="en-US" altLang="el-GR" i="1">
                <a:latin typeface="Trebuchet MS" panose="020B0603020202020204" pitchFamily="34" charset="0"/>
              </a:rPr>
              <a:t>in medias res, </a:t>
            </a:r>
            <a:r>
              <a:rPr lang="el-GR" altLang="el-GR" i="1">
                <a:latin typeface="Trebuchet MS" panose="020B0603020202020204" pitchFamily="34" charset="0"/>
              </a:rPr>
              <a:t>προϊδεασμός)</a:t>
            </a:r>
          </a:p>
          <a:p>
            <a:pPr lvl="3">
              <a:lnSpc>
                <a:spcPct val="90000"/>
              </a:lnSpc>
            </a:pPr>
            <a:endParaRPr lang="el-GR" altLang="el-GR" sz="1000" i="1">
              <a:latin typeface="Trebuchet MS" panose="020B0603020202020204" pitchFamily="34" charset="0"/>
            </a:endParaRPr>
          </a:p>
          <a:p>
            <a:pPr lvl="3">
              <a:lnSpc>
                <a:spcPct val="90000"/>
              </a:lnSpc>
            </a:pPr>
            <a:r>
              <a:rPr lang="el-GR" altLang="el-GR" i="1">
                <a:latin typeface="Trebuchet MS" panose="020B0603020202020204" pitchFamily="34" charset="0"/>
              </a:rPr>
              <a:t>τις </a:t>
            </a:r>
            <a:r>
              <a:rPr lang="el-GR" altLang="el-GR" b="1" i="1">
                <a:latin typeface="Trebuchet MS" panose="020B0603020202020204" pitchFamily="34" charset="0"/>
              </a:rPr>
              <a:t>διαφορές διάρκειας</a:t>
            </a:r>
            <a:r>
              <a:rPr lang="el-GR" altLang="el-GR" i="1">
                <a:latin typeface="Trebuchet MS" panose="020B0603020202020204" pitchFamily="34" charset="0"/>
              </a:rPr>
              <a:t> των γεγονότων ανάμεσα στον χρόνο ιστορίας και χρόνο αφήγησης  (επιτάχυνση, παράλειψη, αφηγηματικό κενό, επιβράδυνση)</a:t>
            </a:r>
          </a:p>
          <a:p>
            <a:pPr lvl="3">
              <a:lnSpc>
                <a:spcPct val="90000"/>
              </a:lnSpc>
            </a:pPr>
            <a:endParaRPr lang="el-GR" altLang="el-GR" sz="1400" i="1">
              <a:latin typeface="Trebuchet MS" panose="020B0603020202020204" pitchFamily="34" charset="0"/>
            </a:endParaRPr>
          </a:p>
          <a:p>
            <a:pPr lvl="3">
              <a:lnSpc>
                <a:spcPct val="90000"/>
              </a:lnSpc>
            </a:pPr>
            <a:r>
              <a:rPr lang="el-GR" altLang="el-GR" i="1">
                <a:latin typeface="Trebuchet MS" panose="020B0603020202020204" pitchFamily="34" charset="0"/>
              </a:rPr>
              <a:t>την </a:t>
            </a:r>
            <a:r>
              <a:rPr lang="el-GR" altLang="el-GR" b="1" i="1">
                <a:latin typeface="Trebuchet MS" panose="020B0603020202020204" pitchFamily="34" charset="0"/>
              </a:rPr>
              <a:t>αναλογία</a:t>
            </a:r>
            <a:r>
              <a:rPr lang="el-GR" altLang="el-GR" i="1">
                <a:latin typeface="Trebuchet MS" panose="020B0603020202020204" pitchFamily="34" charset="0"/>
              </a:rPr>
              <a:t> ανάμεσα στο πόσες φορές ένα γεγονός συμβαίνει στην ιστορία και στο πόσες φορές αναφέρεται.  </a:t>
            </a:r>
          </a:p>
        </p:txBody>
      </p:sp>
      <p:sp>
        <p:nvSpPr>
          <p:cNvPr id="443396"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443400" name="Group 8"/>
          <p:cNvGrpSpPr>
            <a:grpSpLocks/>
          </p:cNvGrpSpPr>
          <p:nvPr/>
        </p:nvGrpSpPr>
        <p:grpSpPr bwMode="auto">
          <a:xfrm>
            <a:off x="250825" y="2636838"/>
            <a:ext cx="865188" cy="366712"/>
            <a:chOff x="4059" y="346"/>
            <a:chExt cx="499" cy="231"/>
          </a:xfrm>
        </p:grpSpPr>
        <p:sp>
          <p:nvSpPr>
            <p:cNvPr id="443401" name="AutoShape 9"/>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43402" name="Text Box 10"/>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l-GR" b="1"/>
                <a:t>5</a:t>
              </a:r>
              <a:endParaRPr lang="el-GR" altLang="el-GR" b="1"/>
            </a:p>
          </p:txBody>
        </p:sp>
      </p:grpSp>
      <p:grpSp>
        <p:nvGrpSpPr>
          <p:cNvPr id="443403" name="Group 11"/>
          <p:cNvGrpSpPr>
            <a:grpSpLocks/>
          </p:cNvGrpSpPr>
          <p:nvPr/>
        </p:nvGrpSpPr>
        <p:grpSpPr bwMode="auto">
          <a:xfrm>
            <a:off x="250825" y="1557338"/>
            <a:ext cx="792163" cy="366712"/>
            <a:chOff x="4059" y="346"/>
            <a:chExt cx="499" cy="231"/>
          </a:xfrm>
        </p:grpSpPr>
        <p:sp>
          <p:nvSpPr>
            <p:cNvPr id="443404" name="AutoShape 12"/>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43405" name="Text Box 13"/>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l-GR" altLang="el-GR" b="1"/>
                <a:t>4</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43400"/>
                                        </p:tgtEl>
                                        <p:attrNameLst>
                                          <p:attrName>style.visibility</p:attrName>
                                        </p:attrNameLst>
                                      </p:cBhvr>
                                      <p:to>
                                        <p:strVal val="visible"/>
                                      </p:to>
                                    </p:set>
                                    <p:anim calcmode="lin" valueType="num">
                                      <p:cBhvr>
                                        <p:cTn id="7" dur="500" fill="hold"/>
                                        <p:tgtEl>
                                          <p:spTgt spid="443400"/>
                                        </p:tgtEl>
                                        <p:attrNameLst>
                                          <p:attrName>ppt_w</p:attrName>
                                        </p:attrNameLst>
                                      </p:cBhvr>
                                      <p:tavLst>
                                        <p:tav tm="0">
                                          <p:val>
                                            <p:fltVal val="0"/>
                                          </p:val>
                                        </p:tav>
                                        <p:tav tm="100000">
                                          <p:val>
                                            <p:strVal val="#ppt_w"/>
                                          </p:val>
                                        </p:tav>
                                      </p:tavLst>
                                    </p:anim>
                                    <p:anim calcmode="lin" valueType="num">
                                      <p:cBhvr>
                                        <p:cTn id="8" dur="500" fill="hold"/>
                                        <p:tgtEl>
                                          <p:spTgt spid="443400"/>
                                        </p:tgtEl>
                                        <p:attrNameLst>
                                          <p:attrName>ppt_h</p:attrName>
                                        </p:attrNameLst>
                                      </p:cBhvr>
                                      <p:tavLst>
                                        <p:tav tm="0">
                                          <p:val>
                                            <p:fltVal val="0"/>
                                          </p:val>
                                        </p:tav>
                                        <p:tav tm="100000">
                                          <p:val>
                                            <p:strVal val="#ppt_h"/>
                                          </p:val>
                                        </p:tav>
                                      </p:tavLst>
                                    </p:anim>
                                    <p:animEffect transition="in" filter="fade">
                                      <p:cBhvr>
                                        <p:cTn id="9" dur="500"/>
                                        <p:tgtEl>
                                          <p:spTgt spid="443400"/>
                                        </p:tgtEl>
                                      </p:cBhvr>
                                    </p:animEffect>
                                  </p:childTnLst>
                                </p:cTn>
                              </p:par>
                              <p:par>
                                <p:cTn id="10" presetID="53" presetClass="entr" presetSubtype="0" fill="hold" nodeType="withEffect">
                                  <p:stCondLst>
                                    <p:cond delay="0"/>
                                  </p:stCondLst>
                                  <p:childTnLst>
                                    <p:set>
                                      <p:cBhvr>
                                        <p:cTn id="11" dur="1" fill="hold">
                                          <p:stCondLst>
                                            <p:cond delay="0"/>
                                          </p:stCondLst>
                                        </p:cTn>
                                        <p:tgtEl>
                                          <p:spTgt spid="443395">
                                            <p:txEl>
                                              <p:pRg st="3" end="3"/>
                                            </p:txEl>
                                          </p:spTgt>
                                        </p:tgtEl>
                                        <p:attrNameLst>
                                          <p:attrName>style.visibility</p:attrName>
                                        </p:attrNameLst>
                                      </p:cBhvr>
                                      <p:to>
                                        <p:strVal val="visible"/>
                                      </p:to>
                                    </p:set>
                                    <p:anim calcmode="lin" valueType="num">
                                      <p:cBhvr>
                                        <p:cTn id="12" dur="500" fill="hold"/>
                                        <p:tgtEl>
                                          <p:spTgt spid="443395">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443395">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443395">
                                            <p:txEl>
                                              <p:pRg st="3" end="3"/>
                                            </p:txEl>
                                          </p:spTgt>
                                        </p:tgtEl>
                                      </p:cBhvr>
                                    </p:animEffect>
                                  </p:childTnLst>
                                </p:cTn>
                              </p:par>
                              <p:par>
                                <p:cTn id="15" presetID="53" presetClass="entr" presetSubtype="0" fill="hold" nodeType="withEffect">
                                  <p:stCondLst>
                                    <p:cond delay="0"/>
                                  </p:stCondLst>
                                  <p:childTnLst>
                                    <p:set>
                                      <p:cBhvr>
                                        <p:cTn id="16" dur="1" fill="hold">
                                          <p:stCondLst>
                                            <p:cond delay="0"/>
                                          </p:stCondLst>
                                        </p:cTn>
                                        <p:tgtEl>
                                          <p:spTgt spid="443395">
                                            <p:txEl>
                                              <p:pRg st="5" end="5"/>
                                            </p:txEl>
                                          </p:spTgt>
                                        </p:tgtEl>
                                        <p:attrNameLst>
                                          <p:attrName>style.visibility</p:attrName>
                                        </p:attrNameLst>
                                      </p:cBhvr>
                                      <p:to>
                                        <p:strVal val="visible"/>
                                      </p:to>
                                    </p:set>
                                    <p:anim calcmode="lin" valueType="num">
                                      <p:cBhvr>
                                        <p:cTn id="17" dur="500" fill="hold"/>
                                        <p:tgtEl>
                                          <p:spTgt spid="443395">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443395">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443395">
                                            <p:txEl>
                                              <p:pRg st="5" end="5"/>
                                            </p:txEl>
                                          </p:spTgt>
                                        </p:tgtEl>
                                      </p:cBhvr>
                                    </p:animEffect>
                                  </p:childTnLst>
                                </p:cTn>
                              </p:par>
                              <p:par>
                                <p:cTn id="20" presetID="53" presetClass="entr" presetSubtype="0" fill="hold" nodeType="withEffect">
                                  <p:stCondLst>
                                    <p:cond delay="0"/>
                                  </p:stCondLst>
                                  <p:childTnLst>
                                    <p:set>
                                      <p:cBhvr>
                                        <p:cTn id="21" dur="1" fill="hold">
                                          <p:stCondLst>
                                            <p:cond delay="0"/>
                                          </p:stCondLst>
                                        </p:cTn>
                                        <p:tgtEl>
                                          <p:spTgt spid="443395">
                                            <p:txEl>
                                              <p:pRg st="7" end="7"/>
                                            </p:txEl>
                                          </p:spTgt>
                                        </p:tgtEl>
                                        <p:attrNameLst>
                                          <p:attrName>style.visibility</p:attrName>
                                        </p:attrNameLst>
                                      </p:cBhvr>
                                      <p:to>
                                        <p:strVal val="visible"/>
                                      </p:to>
                                    </p:set>
                                    <p:anim calcmode="lin" valueType="num">
                                      <p:cBhvr>
                                        <p:cTn id="22" dur="500" fill="hold"/>
                                        <p:tgtEl>
                                          <p:spTgt spid="443395">
                                            <p:txEl>
                                              <p:pRg st="7" end="7"/>
                                            </p:txEl>
                                          </p:spTgt>
                                        </p:tgtEl>
                                        <p:attrNameLst>
                                          <p:attrName>ppt_w</p:attrName>
                                        </p:attrNameLst>
                                      </p:cBhvr>
                                      <p:tavLst>
                                        <p:tav tm="0">
                                          <p:val>
                                            <p:fltVal val="0"/>
                                          </p:val>
                                        </p:tav>
                                        <p:tav tm="100000">
                                          <p:val>
                                            <p:strVal val="#ppt_w"/>
                                          </p:val>
                                        </p:tav>
                                      </p:tavLst>
                                    </p:anim>
                                    <p:anim calcmode="lin" valueType="num">
                                      <p:cBhvr>
                                        <p:cTn id="23" dur="500" fill="hold"/>
                                        <p:tgtEl>
                                          <p:spTgt spid="443395">
                                            <p:txEl>
                                              <p:pRg st="7" end="7"/>
                                            </p:txEl>
                                          </p:spTgt>
                                        </p:tgtEl>
                                        <p:attrNameLst>
                                          <p:attrName>ppt_h</p:attrName>
                                        </p:attrNameLst>
                                      </p:cBhvr>
                                      <p:tavLst>
                                        <p:tav tm="0">
                                          <p:val>
                                            <p:fltVal val="0"/>
                                          </p:val>
                                        </p:tav>
                                        <p:tav tm="100000">
                                          <p:val>
                                            <p:strVal val="#ppt_h"/>
                                          </p:val>
                                        </p:tav>
                                      </p:tavLst>
                                    </p:anim>
                                    <p:animEffect transition="in" filter="fade">
                                      <p:cBhvr>
                                        <p:cTn id="24" dur="500"/>
                                        <p:tgtEl>
                                          <p:spTgt spid="443395">
                                            <p:txEl>
                                              <p:pRg st="7" end="7"/>
                                            </p:txEl>
                                          </p:spTgt>
                                        </p:tgtEl>
                                      </p:cBhvr>
                                    </p:animEffect>
                                  </p:childTnLst>
                                </p:cTn>
                              </p:par>
                              <p:par>
                                <p:cTn id="25" presetID="53" presetClass="entr" presetSubtype="0" fill="hold" nodeType="withEffect">
                                  <p:stCondLst>
                                    <p:cond delay="0"/>
                                  </p:stCondLst>
                                  <p:childTnLst>
                                    <p:set>
                                      <p:cBhvr>
                                        <p:cTn id="26" dur="1" fill="hold">
                                          <p:stCondLst>
                                            <p:cond delay="0"/>
                                          </p:stCondLst>
                                        </p:cTn>
                                        <p:tgtEl>
                                          <p:spTgt spid="443395">
                                            <p:txEl>
                                              <p:pRg st="9" end="9"/>
                                            </p:txEl>
                                          </p:spTgt>
                                        </p:tgtEl>
                                        <p:attrNameLst>
                                          <p:attrName>style.visibility</p:attrName>
                                        </p:attrNameLst>
                                      </p:cBhvr>
                                      <p:to>
                                        <p:strVal val="visible"/>
                                      </p:to>
                                    </p:set>
                                    <p:anim calcmode="lin" valueType="num">
                                      <p:cBhvr>
                                        <p:cTn id="27" dur="500" fill="hold"/>
                                        <p:tgtEl>
                                          <p:spTgt spid="443395">
                                            <p:txEl>
                                              <p:pRg st="9" end="9"/>
                                            </p:txEl>
                                          </p:spTgt>
                                        </p:tgtEl>
                                        <p:attrNameLst>
                                          <p:attrName>ppt_w</p:attrName>
                                        </p:attrNameLst>
                                      </p:cBhvr>
                                      <p:tavLst>
                                        <p:tav tm="0">
                                          <p:val>
                                            <p:fltVal val="0"/>
                                          </p:val>
                                        </p:tav>
                                        <p:tav tm="100000">
                                          <p:val>
                                            <p:strVal val="#ppt_w"/>
                                          </p:val>
                                        </p:tav>
                                      </p:tavLst>
                                    </p:anim>
                                    <p:anim calcmode="lin" valueType="num">
                                      <p:cBhvr>
                                        <p:cTn id="28" dur="500" fill="hold"/>
                                        <p:tgtEl>
                                          <p:spTgt spid="443395">
                                            <p:txEl>
                                              <p:pRg st="9" end="9"/>
                                            </p:txEl>
                                          </p:spTgt>
                                        </p:tgtEl>
                                        <p:attrNameLst>
                                          <p:attrName>ppt_h</p:attrName>
                                        </p:attrNameLst>
                                      </p:cBhvr>
                                      <p:tavLst>
                                        <p:tav tm="0">
                                          <p:val>
                                            <p:fltVal val="0"/>
                                          </p:val>
                                        </p:tav>
                                        <p:tav tm="100000">
                                          <p:val>
                                            <p:strVal val="#ppt_h"/>
                                          </p:val>
                                        </p:tav>
                                      </p:tavLst>
                                    </p:anim>
                                    <p:animEffect transition="in" filter="fade">
                                      <p:cBhvr>
                                        <p:cTn id="29" dur="500"/>
                                        <p:tgtEl>
                                          <p:spTgt spid="44339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3570"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93571" name="Rectangle 3"/>
          <p:cNvSpPr>
            <a:spLocks noGrp="1" noChangeArrowheads="1"/>
          </p:cNvSpPr>
          <p:nvPr>
            <p:ph type="body" sz="half" idx="1"/>
          </p:nvPr>
        </p:nvSpPr>
        <p:spPr>
          <a:xfrm>
            <a:off x="250825" y="1268413"/>
            <a:ext cx="8569325" cy="5329237"/>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600">
                <a:solidFill>
                  <a:schemeClr val="hlink"/>
                </a:solidFill>
                <a:latin typeface="Trebuchet MS" panose="020B0603020202020204" pitchFamily="34" charset="0"/>
              </a:rPr>
              <a:t>	</a:t>
            </a:r>
          </a:p>
          <a:p>
            <a:pPr>
              <a:lnSpc>
                <a:spcPct val="110000"/>
              </a:lnSpc>
              <a:buFont typeface="Wingdings" panose="05000000000000000000" pitchFamily="2" charset="2"/>
              <a:buNone/>
            </a:pPr>
            <a:r>
              <a:rPr lang="el-GR" altLang="el-GR" sz="700" b="1" i="1">
                <a:solidFill>
                  <a:schemeClr val="hlink"/>
                </a:solidFill>
                <a:latin typeface="Trebuchet MS" panose="020B0603020202020204" pitchFamily="34" charset="0"/>
              </a:rPr>
              <a:t>		</a:t>
            </a:r>
            <a:endParaRPr lang="el-GR" altLang="el-GR" sz="700" i="1">
              <a:latin typeface="Trebuchet MS" panose="020B0603020202020204" pitchFamily="34" charset="0"/>
            </a:endParaRPr>
          </a:p>
          <a:p>
            <a:pPr>
              <a:lnSpc>
                <a:spcPct val="105000"/>
              </a:lnSpc>
              <a:buFont typeface="Wingdings" panose="05000000000000000000" pitchFamily="2" charset="2"/>
              <a:buNone/>
            </a:pPr>
            <a:r>
              <a:rPr lang="el-GR" altLang="el-GR" sz="2000" b="1" i="1"/>
              <a:t>		</a:t>
            </a:r>
            <a:r>
              <a:rPr lang="el-GR" altLang="el-GR" sz="2400" i="1">
                <a:latin typeface="Trebuchet MS" panose="020B0603020202020204" pitchFamily="34" charset="0"/>
              </a:rPr>
              <a:t>Να διαβάζουν με προσοχή το κείμενο και να στηρίζουν 	τις κρίσεις τους σε </a:t>
            </a:r>
            <a:r>
              <a:rPr lang="el-GR" altLang="el-GR" sz="2400" b="1" i="1">
                <a:latin typeface="Trebuchet MS" panose="020B0603020202020204" pitchFamily="34" charset="0"/>
              </a:rPr>
              <a:t>κειμενικές αναφορές</a:t>
            </a:r>
          </a:p>
          <a:p>
            <a:pPr>
              <a:lnSpc>
                <a:spcPct val="105000"/>
              </a:lnSpc>
              <a:buFont typeface="Wingdings" panose="05000000000000000000" pitchFamily="2" charset="2"/>
              <a:buNone/>
            </a:pPr>
            <a:endParaRPr lang="el-GR" altLang="el-GR" sz="1800" b="1" i="1">
              <a:latin typeface="Trebuchet MS" panose="020B0603020202020204" pitchFamily="34" charset="0"/>
            </a:endParaRPr>
          </a:p>
          <a:p>
            <a:pPr>
              <a:lnSpc>
                <a:spcPct val="105000"/>
              </a:lnSpc>
              <a:buFont typeface="Wingdings" panose="05000000000000000000" pitchFamily="2" charset="2"/>
              <a:buNone/>
            </a:pPr>
            <a:r>
              <a:rPr lang="el-GR" altLang="el-GR" sz="2400" i="1">
                <a:latin typeface="Trebuchet MS" panose="020B0603020202020204" pitchFamily="34" charset="0"/>
              </a:rPr>
              <a:t>		Να παρακολουθούν στο κείμενο </a:t>
            </a:r>
            <a:r>
              <a:rPr lang="el-GR" altLang="el-GR" sz="2400" b="1" i="1">
                <a:latin typeface="Trebuchet MS" panose="020B0603020202020204" pitchFamily="34" charset="0"/>
              </a:rPr>
              <a:t>πώς κατασκευάζεται 	η εικόνα</a:t>
            </a:r>
            <a:r>
              <a:rPr lang="el-GR" altLang="el-GR" sz="2400" i="1">
                <a:latin typeface="Trebuchet MS" panose="020B0603020202020204" pitchFamily="34" charset="0"/>
              </a:rPr>
              <a:t> του φύλου του ήρωα μέσα από τα λόγια του, 	τις γλωσσικές του επιλογές, τις πράξεις του, από αυτά 	που άλλοι περιμένουν από αυτόν, από τον βαθμό που 	ο ίδιος αποδέχεται ή έχει αντιρρήσεις με τον ρόλο που 	του αναθέτουν.</a:t>
            </a:r>
          </a:p>
          <a:p>
            <a:pPr>
              <a:lnSpc>
                <a:spcPct val="105000"/>
              </a:lnSpc>
              <a:buFont typeface="Wingdings" panose="05000000000000000000" pitchFamily="2" charset="2"/>
              <a:buNone/>
            </a:pPr>
            <a:endParaRPr lang="el-GR" altLang="el-GR" sz="1800" b="1" i="1">
              <a:latin typeface="Trebuchet MS" panose="020B0603020202020204" pitchFamily="34" charset="0"/>
            </a:endParaRPr>
          </a:p>
          <a:p>
            <a:pPr>
              <a:lnSpc>
                <a:spcPct val="105000"/>
              </a:lnSpc>
              <a:buFont typeface="Wingdings" panose="05000000000000000000" pitchFamily="2" charset="2"/>
              <a:buNone/>
            </a:pPr>
            <a:r>
              <a:rPr lang="el-GR" altLang="el-GR" sz="2600" i="1">
                <a:latin typeface="Trebuchet MS" panose="020B0603020202020204" pitchFamily="34" charset="0"/>
              </a:rPr>
              <a:t>		</a:t>
            </a:r>
            <a:r>
              <a:rPr lang="el-GR" altLang="el-GR" sz="2400" i="1">
                <a:latin typeface="Trebuchet MS" panose="020B0603020202020204" pitchFamily="34" charset="0"/>
              </a:rPr>
              <a:t>Να αιτιολογούν την επιλογή του </a:t>
            </a:r>
            <a:r>
              <a:rPr lang="el-GR" altLang="el-GR" sz="2400" b="1" i="1">
                <a:latin typeface="Trebuchet MS" panose="020B0603020202020204" pitchFamily="34" charset="0"/>
              </a:rPr>
              <a:t>ρηματικού 	προσώπου</a:t>
            </a:r>
          </a:p>
          <a:p>
            <a:pPr>
              <a:lnSpc>
                <a:spcPct val="110000"/>
              </a:lnSpc>
              <a:buFont typeface="Wingdings" panose="05000000000000000000" pitchFamily="2" charset="2"/>
              <a:buNone/>
            </a:pPr>
            <a:r>
              <a:rPr lang="el-GR" altLang="el-GR" sz="700" b="1" i="1">
                <a:latin typeface="Trebuchet MS" panose="020B0603020202020204" pitchFamily="34" charset="0"/>
              </a:rPr>
              <a:t>		</a:t>
            </a:r>
          </a:p>
        </p:txBody>
      </p:sp>
      <p:sp>
        <p:nvSpPr>
          <p:cNvPr id="493572"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493579" name="Group 11"/>
          <p:cNvGrpSpPr>
            <a:grpSpLocks/>
          </p:cNvGrpSpPr>
          <p:nvPr/>
        </p:nvGrpSpPr>
        <p:grpSpPr bwMode="auto">
          <a:xfrm>
            <a:off x="250825" y="1628775"/>
            <a:ext cx="792163" cy="366713"/>
            <a:chOff x="4059" y="346"/>
            <a:chExt cx="499" cy="231"/>
          </a:xfrm>
        </p:grpSpPr>
        <p:sp>
          <p:nvSpPr>
            <p:cNvPr id="493580" name="AutoShape 12"/>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93581" name="Text Box 13"/>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l-GR" b="1"/>
                <a:t>6</a:t>
              </a:r>
              <a:endParaRPr lang="el-GR" altLang="el-GR" b="1"/>
            </a:p>
          </p:txBody>
        </p:sp>
      </p:grpSp>
      <p:grpSp>
        <p:nvGrpSpPr>
          <p:cNvPr id="493582" name="Group 14"/>
          <p:cNvGrpSpPr>
            <a:grpSpLocks/>
          </p:cNvGrpSpPr>
          <p:nvPr/>
        </p:nvGrpSpPr>
        <p:grpSpPr bwMode="auto">
          <a:xfrm>
            <a:off x="250825" y="2852738"/>
            <a:ext cx="792163" cy="366712"/>
            <a:chOff x="4059" y="346"/>
            <a:chExt cx="499" cy="231"/>
          </a:xfrm>
        </p:grpSpPr>
        <p:sp>
          <p:nvSpPr>
            <p:cNvPr id="493583" name="AutoShape 15"/>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93584" name="Text Box 16"/>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l-GR" b="1"/>
                <a:t>7</a:t>
              </a:r>
              <a:endParaRPr lang="el-GR" altLang="el-GR" b="1"/>
            </a:p>
          </p:txBody>
        </p:sp>
      </p:grpSp>
      <p:grpSp>
        <p:nvGrpSpPr>
          <p:cNvPr id="493585" name="Group 17"/>
          <p:cNvGrpSpPr>
            <a:grpSpLocks/>
          </p:cNvGrpSpPr>
          <p:nvPr/>
        </p:nvGrpSpPr>
        <p:grpSpPr bwMode="auto">
          <a:xfrm>
            <a:off x="250825" y="5516563"/>
            <a:ext cx="792163" cy="366712"/>
            <a:chOff x="4059" y="346"/>
            <a:chExt cx="499" cy="231"/>
          </a:xfrm>
        </p:grpSpPr>
        <p:sp>
          <p:nvSpPr>
            <p:cNvPr id="493586" name="AutoShape 18"/>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93587" name="Text Box 19"/>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l-GR" b="1"/>
                <a:t>8</a:t>
              </a:r>
              <a:endParaRPr lang="el-GR" altLang="el-GR"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93582"/>
                                        </p:tgtEl>
                                        <p:attrNameLst>
                                          <p:attrName>style.visibility</p:attrName>
                                        </p:attrNameLst>
                                      </p:cBhvr>
                                      <p:to>
                                        <p:strVal val="visible"/>
                                      </p:to>
                                    </p:set>
                                    <p:anim calcmode="lin" valueType="num">
                                      <p:cBhvr>
                                        <p:cTn id="7" dur="500" fill="hold"/>
                                        <p:tgtEl>
                                          <p:spTgt spid="493582"/>
                                        </p:tgtEl>
                                        <p:attrNameLst>
                                          <p:attrName>ppt_w</p:attrName>
                                        </p:attrNameLst>
                                      </p:cBhvr>
                                      <p:tavLst>
                                        <p:tav tm="0">
                                          <p:val>
                                            <p:fltVal val="0"/>
                                          </p:val>
                                        </p:tav>
                                        <p:tav tm="100000">
                                          <p:val>
                                            <p:strVal val="#ppt_w"/>
                                          </p:val>
                                        </p:tav>
                                      </p:tavLst>
                                    </p:anim>
                                    <p:anim calcmode="lin" valueType="num">
                                      <p:cBhvr>
                                        <p:cTn id="8" dur="500" fill="hold"/>
                                        <p:tgtEl>
                                          <p:spTgt spid="493582"/>
                                        </p:tgtEl>
                                        <p:attrNameLst>
                                          <p:attrName>ppt_h</p:attrName>
                                        </p:attrNameLst>
                                      </p:cBhvr>
                                      <p:tavLst>
                                        <p:tav tm="0">
                                          <p:val>
                                            <p:fltVal val="0"/>
                                          </p:val>
                                        </p:tav>
                                        <p:tav tm="100000">
                                          <p:val>
                                            <p:strVal val="#ppt_h"/>
                                          </p:val>
                                        </p:tav>
                                      </p:tavLst>
                                    </p:anim>
                                    <p:animEffect transition="in" filter="fade">
                                      <p:cBhvr>
                                        <p:cTn id="9" dur="500"/>
                                        <p:tgtEl>
                                          <p:spTgt spid="493582"/>
                                        </p:tgtEl>
                                      </p:cBhvr>
                                    </p:animEffect>
                                  </p:childTnLst>
                                </p:cTn>
                              </p:par>
                              <p:par>
                                <p:cTn id="10" presetID="53" presetClass="entr" presetSubtype="0" fill="hold" nodeType="withEffect">
                                  <p:stCondLst>
                                    <p:cond delay="0"/>
                                  </p:stCondLst>
                                  <p:childTnLst>
                                    <p:set>
                                      <p:cBhvr>
                                        <p:cTn id="11" dur="1" fill="hold">
                                          <p:stCondLst>
                                            <p:cond delay="0"/>
                                          </p:stCondLst>
                                        </p:cTn>
                                        <p:tgtEl>
                                          <p:spTgt spid="493571">
                                            <p:txEl>
                                              <p:pRg st="4" end="4"/>
                                            </p:txEl>
                                          </p:spTgt>
                                        </p:tgtEl>
                                        <p:attrNameLst>
                                          <p:attrName>style.visibility</p:attrName>
                                        </p:attrNameLst>
                                      </p:cBhvr>
                                      <p:to>
                                        <p:strVal val="visible"/>
                                      </p:to>
                                    </p:set>
                                    <p:anim calcmode="lin" valueType="num">
                                      <p:cBhvr>
                                        <p:cTn id="12" dur="500" fill="hold"/>
                                        <p:tgtEl>
                                          <p:spTgt spid="493571">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493571">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493571">
                                            <p:txEl>
                                              <p:pRg st="4" end="4"/>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nodeType="clickEffect">
                                  <p:stCondLst>
                                    <p:cond delay="0"/>
                                  </p:stCondLst>
                                  <p:childTnLst>
                                    <p:set>
                                      <p:cBhvr>
                                        <p:cTn id="18" dur="1" fill="hold">
                                          <p:stCondLst>
                                            <p:cond delay="0"/>
                                          </p:stCondLst>
                                        </p:cTn>
                                        <p:tgtEl>
                                          <p:spTgt spid="493585"/>
                                        </p:tgtEl>
                                        <p:attrNameLst>
                                          <p:attrName>style.visibility</p:attrName>
                                        </p:attrNameLst>
                                      </p:cBhvr>
                                      <p:to>
                                        <p:strVal val="visible"/>
                                      </p:to>
                                    </p:set>
                                    <p:anim calcmode="lin" valueType="num">
                                      <p:cBhvr>
                                        <p:cTn id="19" dur="500" fill="hold"/>
                                        <p:tgtEl>
                                          <p:spTgt spid="493585"/>
                                        </p:tgtEl>
                                        <p:attrNameLst>
                                          <p:attrName>ppt_w</p:attrName>
                                        </p:attrNameLst>
                                      </p:cBhvr>
                                      <p:tavLst>
                                        <p:tav tm="0">
                                          <p:val>
                                            <p:fltVal val="0"/>
                                          </p:val>
                                        </p:tav>
                                        <p:tav tm="100000">
                                          <p:val>
                                            <p:strVal val="#ppt_w"/>
                                          </p:val>
                                        </p:tav>
                                      </p:tavLst>
                                    </p:anim>
                                    <p:anim calcmode="lin" valueType="num">
                                      <p:cBhvr>
                                        <p:cTn id="20" dur="500" fill="hold"/>
                                        <p:tgtEl>
                                          <p:spTgt spid="493585"/>
                                        </p:tgtEl>
                                        <p:attrNameLst>
                                          <p:attrName>ppt_h</p:attrName>
                                        </p:attrNameLst>
                                      </p:cBhvr>
                                      <p:tavLst>
                                        <p:tav tm="0">
                                          <p:val>
                                            <p:fltVal val="0"/>
                                          </p:val>
                                        </p:tav>
                                        <p:tav tm="100000">
                                          <p:val>
                                            <p:strVal val="#ppt_h"/>
                                          </p:val>
                                        </p:tav>
                                      </p:tavLst>
                                    </p:anim>
                                    <p:animEffect transition="in" filter="fade">
                                      <p:cBhvr>
                                        <p:cTn id="21" dur="500"/>
                                        <p:tgtEl>
                                          <p:spTgt spid="493585"/>
                                        </p:tgtEl>
                                      </p:cBhvr>
                                    </p:animEffect>
                                  </p:childTnLst>
                                </p:cTn>
                              </p:par>
                              <p:par>
                                <p:cTn id="22" presetID="53" presetClass="entr" presetSubtype="0" fill="hold" nodeType="withEffect">
                                  <p:stCondLst>
                                    <p:cond delay="0"/>
                                  </p:stCondLst>
                                  <p:childTnLst>
                                    <p:set>
                                      <p:cBhvr>
                                        <p:cTn id="23" dur="1" fill="hold">
                                          <p:stCondLst>
                                            <p:cond delay="0"/>
                                          </p:stCondLst>
                                        </p:cTn>
                                        <p:tgtEl>
                                          <p:spTgt spid="493571">
                                            <p:txEl>
                                              <p:pRg st="6" end="6"/>
                                            </p:txEl>
                                          </p:spTgt>
                                        </p:tgtEl>
                                        <p:attrNameLst>
                                          <p:attrName>style.visibility</p:attrName>
                                        </p:attrNameLst>
                                      </p:cBhvr>
                                      <p:to>
                                        <p:strVal val="visible"/>
                                      </p:to>
                                    </p:set>
                                    <p:anim calcmode="lin" valueType="num">
                                      <p:cBhvr>
                                        <p:cTn id="24" dur="500" fill="hold"/>
                                        <p:tgtEl>
                                          <p:spTgt spid="493571">
                                            <p:txEl>
                                              <p:pRg st="6" end="6"/>
                                            </p:txEl>
                                          </p:spTgt>
                                        </p:tgtEl>
                                        <p:attrNameLst>
                                          <p:attrName>ppt_w</p:attrName>
                                        </p:attrNameLst>
                                      </p:cBhvr>
                                      <p:tavLst>
                                        <p:tav tm="0">
                                          <p:val>
                                            <p:fltVal val="0"/>
                                          </p:val>
                                        </p:tav>
                                        <p:tav tm="100000">
                                          <p:val>
                                            <p:strVal val="#ppt_w"/>
                                          </p:val>
                                        </p:tav>
                                      </p:tavLst>
                                    </p:anim>
                                    <p:anim calcmode="lin" valueType="num">
                                      <p:cBhvr>
                                        <p:cTn id="25" dur="500" fill="hold"/>
                                        <p:tgtEl>
                                          <p:spTgt spid="493571">
                                            <p:txEl>
                                              <p:pRg st="6" end="6"/>
                                            </p:txEl>
                                          </p:spTgt>
                                        </p:tgtEl>
                                        <p:attrNameLst>
                                          <p:attrName>ppt_h</p:attrName>
                                        </p:attrNameLst>
                                      </p:cBhvr>
                                      <p:tavLst>
                                        <p:tav tm="0">
                                          <p:val>
                                            <p:fltVal val="0"/>
                                          </p:val>
                                        </p:tav>
                                        <p:tav tm="100000">
                                          <p:val>
                                            <p:strVal val="#ppt_h"/>
                                          </p:val>
                                        </p:tav>
                                      </p:tavLst>
                                    </p:anim>
                                    <p:animEffect transition="in" filter="fade">
                                      <p:cBhvr>
                                        <p:cTn id="26" dur="500"/>
                                        <p:tgtEl>
                                          <p:spTgt spid="49357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1346"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1347" name="Rectangle 3"/>
          <p:cNvSpPr>
            <a:spLocks noGrp="1" noChangeArrowheads="1"/>
          </p:cNvSpPr>
          <p:nvPr>
            <p:ph type="body" sz="half" idx="1"/>
          </p:nvPr>
        </p:nvSpPr>
        <p:spPr>
          <a:xfrm>
            <a:off x="250825" y="1268413"/>
            <a:ext cx="8569325" cy="5184775"/>
          </a:xfrm>
          <a:solidFill>
            <a:schemeClr val="bg1"/>
          </a:solidFill>
          <a:ln>
            <a:solidFill>
              <a:schemeClr val="accent1"/>
            </a:solidFill>
            <a:miter lim="800000"/>
            <a:headEnd/>
            <a:tailEnd/>
          </a:ln>
        </p:spPr>
        <p:txBody>
          <a:bodyPr/>
          <a:lstStyle/>
          <a:p>
            <a:pPr>
              <a:lnSpc>
                <a:spcPct val="90000"/>
              </a:lnSpc>
              <a:buFont typeface="Wingdings" panose="05000000000000000000" pitchFamily="2" charset="2"/>
              <a:buNone/>
            </a:pPr>
            <a:r>
              <a:rPr lang="el-GR" altLang="el-GR" sz="2000">
                <a:solidFill>
                  <a:schemeClr val="hlink"/>
                </a:solidFill>
                <a:latin typeface="Trebuchet MS" panose="020B0603020202020204" pitchFamily="34" charset="0"/>
              </a:rPr>
              <a:t>	</a:t>
            </a:r>
            <a:r>
              <a:rPr lang="el-GR" altLang="el-GR" sz="2200" b="1" i="1">
                <a:solidFill>
                  <a:schemeClr val="hlink"/>
                </a:solidFill>
                <a:latin typeface="Trebuchet MS" panose="020B0603020202020204" pitchFamily="34" charset="0"/>
              </a:rPr>
              <a:t>	</a:t>
            </a:r>
            <a:endParaRPr lang="el-GR" altLang="el-GR" i="1" u="sng">
              <a:solidFill>
                <a:schemeClr val="hlink"/>
              </a:solidFill>
              <a:latin typeface="Trebuchet MS" panose="020B0603020202020204" pitchFamily="34" charset="0"/>
            </a:endParaRPr>
          </a:p>
          <a:p>
            <a:pPr lvl="2">
              <a:lnSpc>
                <a:spcPct val="90000"/>
              </a:lnSpc>
              <a:buFont typeface="Wingdings" panose="05000000000000000000" pitchFamily="2" charset="2"/>
              <a:buNone/>
            </a:pPr>
            <a:r>
              <a:rPr lang="el-GR" altLang="el-GR" sz="1800" i="1">
                <a:latin typeface="Trebuchet MS" panose="020B0603020202020204" pitchFamily="34" charset="0"/>
              </a:rPr>
              <a:t>	</a:t>
            </a:r>
            <a:r>
              <a:rPr lang="el-GR" altLang="el-GR" sz="2400" i="1">
                <a:latin typeface="Trebuchet MS" panose="020B0603020202020204" pitchFamily="34" charset="0"/>
              </a:rPr>
              <a:t>Να προσδιορίζουν τις </a:t>
            </a:r>
            <a:r>
              <a:rPr lang="el-GR" altLang="el-GR" sz="2400" b="1" i="1">
                <a:latin typeface="Trebuchet MS" panose="020B0603020202020204" pitchFamily="34" charset="0"/>
              </a:rPr>
              <a:t>οπτικές</a:t>
            </a:r>
            <a:r>
              <a:rPr lang="el-GR" altLang="el-GR" sz="2400" i="1">
                <a:latin typeface="Trebuchet MS" panose="020B0603020202020204" pitchFamily="34" charset="0"/>
              </a:rPr>
              <a:t> με τις οποίες μπορούν να περιγραφούν τα δρώμενα (μέσα από την προοπτική ποιου ή ποιων προσώπων μαθαίνουμε τα γεγονότα της ιστορίας και τις σκέψεις των χαρακτήρων) </a:t>
            </a:r>
          </a:p>
          <a:p>
            <a:pPr lvl="2">
              <a:lnSpc>
                <a:spcPct val="90000"/>
              </a:lnSpc>
              <a:buFont typeface="Wingdings" panose="05000000000000000000" pitchFamily="2" charset="2"/>
              <a:buNone/>
            </a:pPr>
            <a:endParaRPr lang="el-GR" altLang="el-GR" sz="1200" i="1">
              <a:latin typeface="Trebuchet MS" panose="020B0603020202020204" pitchFamily="34" charset="0"/>
            </a:endParaRPr>
          </a:p>
          <a:p>
            <a:pPr lvl="2">
              <a:lnSpc>
                <a:spcPct val="90000"/>
              </a:lnSpc>
              <a:buFont typeface="Wingdings" panose="05000000000000000000" pitchFamily="2" charset="2"/>
              <a:buNone/>
            </a:pPr>
            <a:r>
              <a:rPr lang="el-GR" altLang="el-GR" sz="2400" i="1">
                <a:latin typeface="Trebuchet MS" panose="020B0603020202020204" pitchFamily="34" charset="0"/>
              </a:rPr>
              <a:t>Επίσης…</a:t>
            </a:r>
          </a:p>
          <a:p>
            <a:pPr lvl="2">
              <a:lnSpc>
                <a:spcPct val="90000"/>
              </a:lnSpc>
              <a:buFont typeface="Wingdings" panose="05000000000000000000" pitchFamily="2" charset="2"/>
              <a:buNone/>
            </a:pPr>
            <a:endParaRPr lang="el-GR" altLang="el-GR" sz="1200" i="1">
              <a:latin typeface="Trebuchet MS" panose="020B0603020202020204" pitchFamily="34" charset="0"/>
            </a:endParaRPr>
          </a:p>
          <a:p>
            <a:pPr>
              <a:lnSpc>
                <a:spcPct val="90000"/>
              </a:lnSpc>
              <a:buFont typeface="Wingdings" panose="05000000000000000000" pitchFamily="2" charset="2"/>
              <a:buNone/>
            </a:pPr>
            <a:r>
              <a:rPr lang="el-GR" altLang="el-GR" sz="2400">
                <a:latin typeface="Trebuchet MS" panose="020B0603020202020204" pitchFamily="34" charset="0"/>
              </a:rPr>
              <a:t>		</a:t>
            </a:r>
            <a:r>
              <a:rPr lang="el-GR" altLang="el-GR" sz="2400" i="1">
                <a:latin typeface="Trebuchet MS" panose="020B0603020202020204" pitchFamily="34" charset="0"/>
              </a:rPr>
              <a:t>Να κατανοήσουν τη </a:t>
            </a:r>
            <a:r>
              <a:rPr lang="el-GR" altLang="el-GR" sz="2400" b="1" i="1">
                <a:latin typeface="Trebuchet MS" panose="020B0603020202020204" pitchFamily="34" charset="0"/>
              </a:rPr>
              <a:t>σημασία της οπτικής γωνίας</a:t>
            </a:r>
            <a:r>
              <a:rPr lang="el-GR" altLang="el-GR" sz="2400" i="1">
                <a:latin typeface="Trebuchet MS" panose="020B0603020202020204" pitchFamily="34" charset="0"/>
              </a:rPr>
              <a:t>: ότι 	κάθε ιστορία μπορεί να «ειπωθεί» με διαφορετικούς 	τρόπους ανάλογα με το «ποιος βλέπει» μέσα σ’ αυτήν 	και ότι η αλλαγή της οπτικής γωνίας επιφέρει 	αλλαγές στον λόγο και αναδεικνύει άγνωστες πτυχές 	της ιστορίας </a:t>
            </a:r>
            <a:endParaRPr lang="el-GR" altLang="ja-JP" sz="1900" i="1">
              <a:latin typeface="Trebuchet MS" panose="020B0603020202020204" pitchFamily="34" charset="0"/>
            </a:endParaRPr>
          </a:p>
          <a:p>
            <a:pPr lvl="1">
              <a:lnSpc>
                <a:spcPct val="90000"/>
              </a:lnSpc>
              <a:spcBef>
                <a:spcPct val="0"/>
              </a:spcBef>
              <a:buClrTx/>
              <a:buSzTx/>
              <a:buFontTx/>
              <a:buNone/>
            </a:pPr>
            <a:endParaRPr lang="el-GR" altLang="el-GR" sz="2400" i="1">
              <a:latin typeface="Trebuchet MS" panose="020B0603020202020204" pitchFamily="34" charset="0"/>
            </a:endParaRPr>
          </a:p>
        </p:txBody>
      </p:sp>
      <p:sp>
        <p:nvSpPr>
          <p:cNvPr id="441348"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441356" name="Group 12"/>
          <p:cNvGrpSpPr>
            <a:grpSpLocks/>
          </p:cNvGrpSpPr>
          <p:nvPr/>
        </p:nvGrpSpPr>
        <p:grpSpPr bwMode="auto">
          <a:xfrm>
            <a:off x="250825" y="1773238"/>
            <a:ext cx="792163" cy="366712"/>
            <a:chOff x="4059" y="346"/>
            <a:chExt cx="499" cy="231"/>
          </a:xfrm>
        </p:grpSpPr>
        <p:sp>
          <p:nvSpPr>
            <p:cNvPr id="441357" name="AutoShape 13"/>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41358" name="Text Box 14"/>
            <p:cNvSpPr txBox="1">
              <a:spLocks noChangeArrowheads="1"/>
            </p:cNvSpPr>
            <p:nvPr/>
          </p:nvSpPr>
          <p:spPr bwMode="auto">
            <a:xfrm>
              <a:off x="4195" y="346"/>
              <a:ext cx="227" cy="231"/>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l-GR" b="1"/>
                <a:t>9</a:t>
              </a:r>
              <a:endParaRPr lang="el-GR" altLang="el-GR" b="1"/>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441347">
                                            <p:txEl>
                                              <p:pRg st="3" end="3"/>
                                            </p:txEl>
                                          </p:spTgt>
                                        </p:tgtEl>
                                        <p:attrNameLst>
                                          <p:attrName>style.visibility</p:attrName>
                                        </p:attrNameLst>
                                      </p:cBhvr>
                                      <p:to>
                                        <p:strVal val="visible"/>
                                      </p:to>
                                    </p:set>
                                    <p:anim calcmode="lin" valueType="num">
                                      <p:cBhvr>
                                        <p:cTn id="7" dur="500" fill="hold"/>
                                        <p:tgtEl>
                                          <p:spTgt spid="44134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44134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441347">
                                            <p:txEl>
                                              <p:pRg st="3" end="3"/>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441347">
                                            <p:txEl>
                                              <p:pRg st="5" end="5"/>
                                            </p:txEl>
                                          </p:spTgt>
                                        </p:tgtEl>
                                        <p:attrNameLst>
                                          <p:attrName>style.visibility</p:attrName>
                                        </p:attrNameLst>
                                      </p:cBhvr>
                                      <p:to>
                                        <p:strVal val="visible"/>
                                      </p:to>
                                    </p:set>
                                    <p:anim calcmode="lin" valueType="num">
                                      <p:cBhvr>
                                        <p:cTn id="12" dur="500" fill="hold"/>
                                        <p:tgtEl>
                                          <p:spTgt spid="441347">
                                            <p:txEl>
                                              <p:pRg st="5" end="5"/>
                                            </p:txEl>
                                          </p:spTgt>
                                        </p:tgtEl>
                                        <p:attrNameLst>
                                          <p:attrName>ppt_w</p:attrName>
                                        </p:attrNameLst>
                                      </p:cBhvr>
                                      <p:tavLst>
                                        <p:tav tm="0">
                                          <p:val>
                                            <p:fltVal val="0"/>
                                          </p:val>
                                        </p:tav>
                                        <p:tav tm="100000">
                                          <p:val>
                                            <p:strVal val="#ppt_w"/>
                                          </p:val>
                                        </p:tav>
                                      </p:tavLst>
                                    </p:anim>
                                    <p:anim calcmode="lin" valueType="num">
                                      <p:cBhvr>
                                        <p:cTn id="13" dur="500" fill="hold"/>
                                        <p:tgtEl>
                                          <p:spTgt spid="441347">
                                            <p:txEl>
                                              <p:pRg st="5" end="5"/>
                                            </p:txEl>
                                          </p:spTgt>
                                        </p:tgtEl>
                                        <p:attrNameLst>
                                          <p:attrName>ppt_h</p:attrName>
                                        </p:attrNameLst>
                                      </p:cBhvr>
                                      <p:tavLst>
                                        <p:tav tm="0">
                                          <p:val>
                                            <p:fltVal val="0"/>
                                          </p:val>
                                        </p:tav>
                                        <p:tav tm="100000">
                                          <p:val>
                                            <p:strVal val="#ppt_h"/>
                                          </p:val>
                                        </p:tav>
                                      </p:tavLst>
                                    </p:anim>
                                    <p:animEffect transition="in" filter="fade">
                                      <p:cBhvr>
                                        <p:cTn id="14" dur="500"/>
                                        <p:tgtEl>
                                          <p:spTgt spid="4413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4418" name="Picture 2" descr="Participating-in-a-Paid-Survey"/>
          <p:cNvPicPr>
            <a:picLocks noChangeAspect="1" noChangeArrowheads="1"/>
          </p:cNvPicPr>
          <p:nvPr>
            <p:ph sz="quarter" idx="2"/>
          </p:nvPr>
        </p:nvPicPr>
        <p:blipFill>
          <a:blip r:embed="rId2">
            <a:extLst>
              <a:ext uri="{28A0092B-C50C-407E-A947-70E740481C1C}">
                <a14:useLocalDpi xmlns:a14="http://schemas.microsoft.com/office/drawing/2010/main" val="0"/>
              </a:ext>
            </a:extLst>
          </a:blip>
          <a:srcRect l="3047"/>
          <a:stretch>
            <a:fillRect/>
          </a:stretch>
        </p:blipFill>
        <p:spPr>
          <a:xfrm>
            <a:off x="250825" y="0"/>
            <a:ext cx="2089150" cy="12684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4419" name="Rectangle 3"/>
          <p:cNvSpPr>
            <a:spLocks noGrp="1" noChangeArrowheads="1"/>
          </p:cNvSpPr>
          <p:nvPr>
            <p:ph type="body" sz="half" idx="1"/>
          </p:nvPr>
        </p:nvSpPr>
        <p:spPr>
          <a:xfrm>
            <a:off x="250825" y="1268413"/>
            <a:ext cx="8569325" cy="5329237"/>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2000">
                <a:solidFill>
                  <a:schemeClr val="hlink"/>
                </a:solidFill>
                <a:latin typeface="Trebuchet MS" panose="020B0603020202020204" pitchFamily="34" charset="0"/>
              </a:rPr>
              <a:t>	</a:t>
            </a:r>
          </a:p>
          <a:p>
            <a:pPr>
              <a:lnSpc>
                <a:spcPct val="120000"/>
              </a:lnSpc>
              <a:buFont typeface="Wingdings" panose="05000000000000000000" pitchFamily="2" charset="2"/>
              <a:buNone/>
            </a:pPr>
            <a:r>
              <a:rPr lang="el-GR" altLang="el-GR" sz="2800" i="1">
                <a:latin typeface="Trebuchet MS" panose="020B0603020202020204" pitchFamily="34" charset="0"/>
              </a:rPr>
              <a:t>		 </a:t>
            </a:r>
            <a:r>
              <a:rPr lang="el-GR" altLang="el-GR" sz="2400" i="1">
                <a:latin typeface="Trebuchet MS" panose="020B0603020202020204" pitchFamily="34" charset="0"/>
              </a:rPr>
              <a:t>Να αιτιολογούν τις επιλογές του συγγραφέα</a:t>
            </a:r>
            <a:r>
              <a:rPr lang="el-GR" altLang="el-GR" sz="2800" i="1">
                <a:latin typeface="Trebuchet MS" panose="020B0603020202020204" pitchFamily="34" charset="0"/>
              </a:rPr>
              <a:t> </a:t>
            </a:r>
          </a:p>
          <a:p>
            <a:pPr>
              <a:lnSpc>
                <a:spcPct val="120000"/>
              </a:lnSpc>
              <a:buFont typeface="Wingdings" panose="05000000000000000000" pitchFamily="2" charset="2"/>
              <a:buNone/>
            </a:pPr>
            <a:endParaRPr lang="el-GR" altLang="el-GR" sz="800" i="1">
              <a:latin typeface="Trebuchet MS" panose="020B0603020202020204" pitchFamily="34" charset="0"/>
            </a:endParaRPr>
          </a:p>
          <a:p>
            <a:pPr>
              <a:lnSpc>
                <a:spcPct val="120000"/>
              </a:lnSpc>
              <a:buFont typeface="Wingdings" panose="05000000000000000000" pitchFamily="2" charset="2"/>
              <a:buNone/>
            </a:pPr>
            <a:r>
              <a:rPr lang="el-GR" altLang="el-GR" sz="2400" b="1" i="1">
                <a:latin typeface="Trebuchet MS" panose="020B0603020202020204" pitchFamily="34" charset="0"/>
              </a:rPr>
              <a:t>		 </a:t>
            </a:r>
            <a:r>
              <a:rPr lang="el-GR" altLang="el-GR" sz="2400" i="1">
                <a:latin typeface="Trebuchet MS" panose="020B0603020202020204" pitchFamily="34" charset="0"/>
              </a:rPr>
              <a:t>Παράδειγμα:</a:t>
            </a:r>
          </a:p>
          <a:p>
            <a:pPr lvl="3"/>
            <a:r>
              <a:rPr lang="el-GR" altLang="el-GR" sz="2200" b="1" i="1">
                <a:latin typeface="Trebuchet MS" panose="020B0603020202020204" pitchFamily="34" charset="0"/>
              </a:rPr>
              <a:t>Τι πετυχαίνει ο συγγραφέας επιλέγοντας </a:t>
            </a:r>
          </a:p>
          <a:p>
            <a:pPr lvl="4"/>
            <a:r>
              <a:rPr lang="el-GR" altLang="el-GR" sz="2200" i="1">
                <a:latin typeface="Trebuchet MS" panose="020B0603020202020204" pitchFamily="34" charset="0"/>
              </a:rPr>
              <a:t>έναν παντογνώστη αφηγητή αντί για ένα πρόσωπο της ιστορίας;</a:t>
            </a:r>
          </a:p>
          <a:p>
            <a:pPr lvl="4"/>
            <a:r>
              <a:rPr lang="el-GR" altLang="el-GR" sz="2200" i="1">
                <a:latin typeface="Trebuchet MS" panose="020B0603020202020204" pitchFamily="34" charset="0"/>
              </a:rPr>
              <a:t>μια συγκεκριμένη προοπτική </a:t>
            </a:r>
          </a:p>
          <a:p>
            <a:pPr lvl="4"/>
            <a:r>
              <a:rPr lang="el-GR" altLang="el-GR" sz="2200" i="1">
                <a:latin typeface="Trebuchet MS" panose="020B0603020202020204" pitchFamily="34" charset="0"/>
              </a:rPr>
              <a:t>τη χρήση μιας αναδρομικής αφήγησης</a:t>
            </a:r>
          </a:p>
          <a:p>
            <a:pPr lvl="4"/>
            <a:r>
              <a:rPr lang="el-GR" altLang="el-GR" sz="2200" i="1">
                <a:latin typeface="Trebuchet MS" panose="020B0603020202020204" pitchFamily="34" charset="0"/>
              </a:rPr>
              <a:t>το ξεκίνημα της αφήγησης </a:t>
            </a:r>
            <a:r>
              <a:rPr lang="en-US" altLang="el-GR" sz="2200" i="1">
                <a:latin typeface="Trebuchet MS" panose="020B0603020202020204" pitchFamily="34" charset="0"/>
              </a:rPr>
              <a:t>in medias res </a:t>
            </a:r>
            <a:endParaRPr lang="el-GR" altLang="el-GR" sz="2200" i="1">
              <a:latin typeface="Trebuchet MS" panose="020B0603020202020204" pitchFamily="34" charset="0"/>
            </a:endParaRPr>
          </a:p>
          <a:p>
            <a:pPr lvl="4"/>
            <a:r>
              <a:rPr lang="el-GR" altLang="el-GR" sz="2200" i="1">
                <a:latin typeface="Trebuchet MS" panose="020B0603020202020204" pitchFamily="34" charset="0"/>
              </a:rPr>
              <a:t>τη χρήση μιας εγκιβωτισμένης αφήγησης, κλπ</a:t>
            </a:r>
            <a:endParaRPr lang="el-GR" altLang="el-GR" sz="2200" b="1" i="1">
              <a:latin typeface="Trebuchet MS" panose="020B0603020202020204" pitchFamily="34" charset="0"/>
            </a:endParaRPr>
          </a:p>
          <a:p>
            <a:pPr lvl="1" algn="ctr">
              <a:buFont typeface="Wingdings" panose="05000000000000000000" pitchFamily="2" charset="2"/>
              <a:buNone/>
            </a:pPr>
            <a:r>
              <a:rPr lang="el-GR" altLang="el-GR" sz="2200" b="1" i="1">
                <a:latin typeface="Trebuchet MS" panose="020B0603020202020204" pitchFamily="34" charset="0"/>
              </a:rPr>
              <a:t>και</a:t>
            </a:r>
          </a:p>
          <a:p>
            <a:pPr lvl="3"/>
            <a:r>
              <a:rPr lang="el-GR" altLang="el-GR" sz="2200" b="1" i="1">
                <a:latin typeface="Trebuchet MS" panose="020B0603020202020204" pitchFamily="34" charset="0"/>
              </a:rPr>
              <a:t>Τι θα άλλαζε αν είχε κάνει άλλου είδους επιλογές </a:t>
            </a:r>
          </a:p>
        </p:txBody>
      </p:sp>
      <p:sp>
        <p:nvSpPr>
          <p:cNvPr id="444420"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grpSp>
        <p:nvGrpSpPr>
          <p:cNvPr id="444424" name="Group 8"/>
          <p:cNvGrpSpPr>
            <a:grpSpLocks/>
          </p:cNvGrpSpPr>
          <p:nvPr/>
        </p:nvGrpSpPr>
        <p:grpSpPr bwMode="auto">
          <a:xfrm>
            <a:off x="250825" y="1773238"/>
            <a:ext cx="1008063" cy="425450"/>
            <a:chOff x="4059" y="346"/>
            <a:chExt cx="499" cy="227"/>
          </a:xfrm>
        </p:grpSpPr>
        <p:sp>
          <p:nvSpPr>
            <p:cNvPr id="444425" name="AutoShape 9"/>
            <p:cNvSpPr>
              <a:spLocks noChangeArrowheads="1"/>
            </p:cNvSpPr>
            <p:nvPr/>
          </p:nvSpPr>
          <p:spPr bwMode="auto">
            <a:xfrm>
              <a:off x="4059" y="346"/>
              <a:ext cx="499" cy="227"/>
            </a:xfrm>
            <a:custGeom>
              <a:avLst/>
              <a:gdLst>
                <a:gd name="G0" fmla="+- 16185 0 0"/>
                <a:gd name="G1" fmla="+- 0 0 0"/>
                <a:gd name="G2" fmla="+- 21600 0 0"/>
                <a:gd name="G3" fmla="+- 10800 0 0"/>
                <a:gd name="G4" fmla="+- 21600 0 16185"/>
                <a:gd name="G5" fmla="*/ G4 G3 10800"/>
                <a:gd name="G6" fmla="+- 21600 0 G5"/>
                <a:gd name="T0" fmla="*/ 16185 w 21600"/>
                <a:gd name="T1" fmla="*/ 0 h 21600"/>
                <a:gd name="T2" fmla="*/ 0 w 21600"/>
                <a:gd name="T3" fmla="*/ 10800 h 21600"/>
                <a:gd name="T4" fmla="*/ 16185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185" y="0"/>
                  </a:moveTo>
                  <a:lnTo>
                    <a:pt x="16185" y="0"/>
                  </a:lnTo>
                  <a:lnTo>
                    <a:pt x="3375" y="0"/>
                  </a:lnTo>
                  <a:lnTo>
                    <a:pt x="3375" y="21600"/>
                  </a:lnTo>
                  <a:lnTo>
                    <a:pt x="16185" y="21600"/>
                  </a:lnTo>
                  <a:lnTo>
                    <a:pt x="21600" y="10800"/>
                  </a:lnTo>
                  <a:close/>
                </a:path>
                <a:path w="21600" h="21600">
                  <a:moveTo>
                    <a:pt x="1350" y="0"/>
                  </a:moveTo>
                  <a:lnTo>
                    <a:pt x="1350" y="21600"/>
                  </a:lnTo>
                  <a:lnTo>
                    <a:pt x="2700" y="21600"/>
                  </a:lnTo>
                  <a:lnTo>
                    <a:pt x="2700" y="0"/>
                  </a:lnTo>
                  <a:close/>
                </a:path>
                <a:path w="21600" h="21600">
                  <a:moveTo>
                    <a:pt x="0" y="0"/>
                  </a:moveTo>
                  <a:lnTo>
                    <a:pt x="0" y="21600"/>
                  </a:lnTo>
                  <a:lnTo>
                    <a:pt x="675" y="21600"/>
                  </a:lnTo>
                  <a:lnTo>
                    <a:pt x="675" y="0"/>
                  </a:lnTo>
                  <a:close/>
                </a:path>
              </a:pathLst>
            </a:custGeom>
            <a:solidFill>
              <a:schemeClr val="hlink"/>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l-GR" altLang="el-GR"/>
            </a:p>
          </p:txBody>
        </p:sp>
        <p:sp>
          <p:nvSpPr>
            <p:cNvPr id="444426" name="Text Box 10"/>
            <p:cNvSpPr txBox="1">
              <a:spLocks noChangeArrowheads="1"/>
            </p:cNvSpPr>
            <p:nvPr/>
          </p:nvSpPr>
          <p:spPr bwMode="auto">
            <a:xfrm>
              <a:off x="4195" y="346"/>
              <a:ext cx="227" cy="195"/>
            </a:xfrm>
            <a:prstGeom prst="rect">
              <a:avLst/>
            </a:prstGeom>
            <a:solidFill>
              <a:schemeClr val="accent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l-GR" altLang="el-GR" b="1"/>
                <a:t>10</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7667" name="Object 3"/>
          <p:cNvGraphicFramePr>
            <a:graphicFrameLocks noChangeAspect="1"/>
          </p:cNvGraphicFramePr>
          <p:nvPr>
            <p:ph idx="1"/>
          </p:nvPr>
        </p:nvGraphicFramePr>
        <p:xfrm>
          <a:off x="468313" y="1520825"/>
          <a:ext cx="8280400" cy="4141788"/>
        </p:xfrm>
        <a:graphic>
          <a:graphicData uri="http://schemas.openxmlformats.org/presentationml/2006/ole">
            <mc:AlternateContent xmlns:mc="http://schemas.openxmlformats.org/markup-compatibility/2006">
              <mc:Choice xmlns:v="urn:schemas-microsoft-com:vml" Requires="v">
                <p:oleObj spid="_x0000_s497671" name="Φωτογραφία του Photo Editor" r:id="rId3" imgW="5133333" imgH="2142857" progId="MSPhotoEd.3">
                  <p:embed/>
                </p:oleObj>
              </mc:Choice>
              <mc:Fallback>
                <p:oleObj name="Φωτογραφία του Photo Editor" r:id="rId3" imgW="5133333" imgH="2142857" progId="MSPhotoEd.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l="4410" t="11842" r="3532"/>
                      <a:stretch>
                        <a:fillRect/>
                      </a:stretch>
                    </p:blipFill>
                    <p:spPr bwMode="auto">
                      <a:xfrm>
                        <a:off x="468313" y="1520825"/>
                        <a:ext cx="8280400" cy="4141788"/>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97669" name="Rectangle 5"/>
          <p:cNvSpPr>
            <a:spLocks noChangeArrowheads="1"/>
          </p:cNvSpPr>
          <p:nvPr/>
        </p:nvSpPr>
        <p:spPr bwMode="auto">
          <a:xfrm>
            <a:off x="539750" y="404813"/>
            <a:ext cx="58959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000" b="1">
                <a:solidFill>
                  <a:schemeClr val="tx2"/>
                </a:solidFill>
                <a:latin typeface="Trebuchet MS" panose="020B0603020202020204" pitchFamily="34" charset="0"/>
              </a:rPr>
              <a:t>Ερωτήσεις Προέκτασης: Ενδεικτικό παράδειγμα</a:t>
            </a:r>
            <a:r>
              <a:rPr lang="el-GR" altLang="el-GR" sz="2000">
                <a:latin typeface="Trebuchet MS" panose="020B0603020202020204" pitchFamily="34" charset="0"/>
              </a:rPr>
              <a:t> </a:t>
            </a:r>
          </a:p>
          <a:p>
            <a:r>
              <a:rPr lang="el-GR" altLang="el-GR" sz="1600" b="1">
                <a:solidFill>
                  <a:schemeClr val="tx2"/>
                </a:solidFill>
                <a:latin typeface="Trebuchet MS" panose="020B0603020202020204" pitchFamily="34" charset="0"/>
              </a:rPr>
              <a:t>[Ξενόπουλος «Στέλλα Βιολάντη»]</a:t>
            </a:r>
            <a:r>
              <a:rPr lang="el-GR" altLang="el-GR" sz="1600">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32" name="Rectangle 8"/>
          <p:cNvSpPr>
            <a:spLocks noGrp="1" noChangeArrowheads="1"/>
          </p:cNvSpPr>
          <p:nvPr>
            <p:ph type="title"/>
          </p:nvPr>
        </p:nvSpPr>
        <p:spPr/>
        <p:txBody>
          <a:bodyPr/>
          <a:lstStyle/>
          <a:p>
            <a:r>
              <a:rPr lang="el-GR" altLang="el-GR" sz="3200" b="1">
                <a:latin typeface="Trebuchet MS" panose="020B0603020202020204" pitchFamily="34" charset="0"/>
              </a:rPr>
              <a:t>Τράπεζα θεμάτων </a:t>
            </a:r>
            <a:endParaRPr lang="el-GR" altLang="el-GR"/>
          </a:p>
        </p:txBody>
      </p:sp>
      <p:sp>
        <p:nvSpPr>
          <p:cNvPr id="589837" name="Rectangle 13"/>
          <p:cNvSpPr>
            <a:spLocks noGrp="1" noChangeArrowheads="1"/>
          </p:cNvSpPr>
          <p:nvPr>
            <p:ph type="body" sz="half" idx="2"/>
          </p:nvPr>
        </p:nvSpPr>
        <p:spPr>
          <a:xfrm>
            <a:off x="4572000" y="1268413"/>
            <a:ext cx="4038600" cy="4530725"/>
          </a:xfrm>
        </p:spPr>
        <p:txBody>
          <a:bodyPr/>
          <a:lstStyle/>
          <a:p>
            <a:r>
              <a:rPr lang="el-GR" altLang="el-GR" sz="2600">
                <a:effectLst>
                  <a:outerShdw blurRad="38100" dist="38100" dir="2700000" algn="tl">
                    <a:srgbClr val="C0C0C0"/>
                  </a:outerShdw>
                </a:effectLst>
                <a:latin typeface="Trebuchet MS" panose="020B0603020202020204" pitchFamily="34" charset="0"/>
              </a:rPr>
              <a:t>Τι θα κάνουμε; </a:t>
            </a:r>
          </a:p>
          <a:p>
            <a:endParaRPr lang="el-GR" altLang="el-GR" sz="2600">
              <a:effectLst>
                <a:outerShdw blurRad="38100" dist="38100" dir="2700000" algn="tl">
                  <a:srgbClr val="C0C0C0"/>
                </a:outerShdw>
              </a:effectLst>
              <a:latin typeface="Trebuchet MS" panose="020B0603020202020204" pitchFamily="34" charset="0"/>
            </a:endParaRPr>
          </a:p>
          <a:p>
            <a:r>
              <a:rPr lang="el-GR" altLang="el-GR" sz="2600">
                <a:effectLst>
                  <a:outerShdw blurRad="38100" dist="38100" dir="2700000" algn="tl">
                    <a:srgbClr val="C0C0C0"/>
                  </a:outerShdw>
                </a:effectLst>
                <a:latin typeface="Trebuchet MS" panose="020B0603020202020204" pitchFamily="34" charset="0"/>
              </a:rPr>
              <a:t>Θα διδάξουμε τα θέματα της Τράπεζας θεμάτων; </a:t>
            </a:r>
          </a:p>
          <a:p>
            <a:endParaRPr lang="el-GR" altLang="el-GR" sz="2600">
              <a:effectLst>
                <a:outerShdw blurRad="38100" dist="38100" dir="2700000" algn="tl">
                  <a:srgbClr val="C0C0C0"/>
                </a:outerShdw>
              </a:effectLst>
              <a:latin typeface="Trebuchet MS" panose="020B0603020202020204" pitchFamily="34" charset="0"/>
            </a:endParaRPr>
          </a:p>
          <a:p>
            <a:r>
              <a:rPr lang="el-GR" altLang="el-GR" sz="2600">
                <a:effectLst>
                  <a:outerShdw blurRad="38100" dist="38100" dir="2700000" algn="tl">
                    <a:srgbClr val="C0C0C0"/>
                  </a:outerShdw>
                </a:effectLst>
                <a:latin typeface="Trebuchet MS" panose="020B0603020202020204" pitchFamily="34" charset="0"/>
              </a:rPr>
              <a:t>Θα αγνοήσουμε τα Κ.Ν.Λ.; </a:t>
            </a:r>
          </a:p>
        </p:txBody>
      </p:sp>
      <p:pic>
        <p:nvPicPr>
          <p:cNvPr id="589835" name="Picture 11" descr="Very Hard Riddles"/>
          <p:cNvPicPr>
            <a:picLocks noChangeAspect="1" noChangeArrowheads="1"/>
          </p:cNvPicPr>
          <p:nvPr>
            <p:ph sz="half" idx="4294967295"/>
          </p:nvPr>
        </p:nvPicPr>
        <p:blipFill>
          <a:blip r:embed="rId2">
            <a:extLst>
              <a:ext uri="{28A0092B-C50C-407E-A947-70E740481C1C}">
                <a14:useLocalDpi xmlns:a14="http://schemas.microsoft.com/office/drawing/2010/main" val="0"/>
              </a:ext>
            </a:extLst>
          </a:blip>
          <a:srcRect l="14735" t="3514" r="13948"/>
          <a:stretch>
            <a:fillRect/>
          </a:stretch>
        </p:blipFill>
        <p:spPr>
          <a:xfrm>
            <a:off x="684213" y="1557338"/>
            <a:ext cx="3311525" cy="39655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a:xfrm>
            <a:off x="250825" y="260350"/>
            <a:ext cx="8229600" cy="1139825"/>
          </a:xfrm>
        </p:spPr>
        <p:txBody>
          <a:bodyPr/>
          <a:lstStyle/>
          <a:p>
            <a:r>
              <a:rPr lang="el-GR" altLang="el-GR" sz="3200" b="1">
                <a:effectLst>
                  <a:outerShdw blurRad="38100" dist="38100" dir="2700000" algn="tl">
                    <a:srgbClr val="C0C0C0"/>
                  </a:outerShdw>
                </a:effectLst>
                <a:latin typeface="Trebuchet MS" panose="020B0603020202020204" pitchFamily="34" charset="0"/>
              </a:rPr>
              <a:t>  Αναφορές</a:t>
            </a:r>
          </a:p>
        </p:txBody>
      </p:sp>
      <p:sp>
        <p:nvSpPr>
          <p:cNvPr id="504835" name="Rectangle 3"/>
          <p:cNvSpPr>
            <a:spLocks noGrp="1" noChangeArrowheads="1"/>
          </p:cNvSpPr>
          <p:nvPr>
            <p:ph type="body" idx="1"/>
          </p:nvPr>
        </p:nvSpPr>
        <p:spPr>
          <a:xfrm>
            <a:off x="684213" y="1700213"/>
            <a:ext cx="7704137" cy="3889375"/>
          </a:xfrm>
          <a:ln>
            <a:solidFill>
              <a:schemeClr val="accent1"/>
            </a:solidFill>
            <a:miter lim="800000"/>
            <a:headEnd/>
            <a:tailEnd/>
          </a:ln>
        </p:spPr>
        <p:txBody>
          <a:bodyPr/>
          <a:lstStyle/>
          <a:p>
            <a:pPr marL="619125" indent="-619125"/>
            <a:endParaRPr lang="el-GR" altLang="el-GR" sz="2400">
              <a:latin typeface="Trebuchet MS" panose="020B0603020202020204" pitchFamily="34" charset="0"/>
            </a:endParaRPr>
          </a:p>
          <a:p>
            <a:pPr marL="619125" indent="-619125">
              <a:buSzTx/>
              <a:buFont typeface="Wingdings" panose="05000000000000000000" pitchFamily="2" charset="2"/>
              <a:buAutoNum type="romanLcPeriod"/>
            </a:pPr>
            <a:r>
              <a:rPr lang="el-GR" altLang="el-GR" sz="2400" i="1">
                <a:effectLst>
                  <a:outerShdw blurRad="38100" dist="38100" dir="2700000" algn="tl">
                    <a:srgbClr val="C0C0C0"/>
                  </a:outerShdw>
                </a:effectLst>
                <a:latin typeface="Trebuchet MS" panose="020B0603020202020204" pitchFamily="34" charset="0"/>
              </a:rPr>
              <a:t>«Ακούστηκα μαζί του, και αυτό μου φθάνει» </a:t>
            </a:r>
          </a:p>
          <a:p>
            <a:pPr marL="619125" indent="-619125">
              <a:buSzTx/>
              <a:buFont typeface="Wingdings" panose="05000000000000000000" pitchFamily="2" charset="2"/>
              <a:buAutoNum type="romanLcPeriod"/>
            </a:pPr>
            <a:endParaRPr lang="el-GR" altLang="el-GR" sz="2400" i="1">
              <a:effectLst>
                <a:outerShdw blurRad="38100" dist="38100" dir="2700000" algn="tl">
                  <a:srgbClr val="C0C0C0"/>
                </a:outerShdw>
              </a:effectLst>
              <a:latin typeface="Trebuchet MS" panose="020B0603020202020204" pitchFamily="34" charset="0"/>
            </a:endParaRPr>
          </a:p>
          <a:p>
            <a:pPr marL="619125" indent="-619125">
              <a:lnSpc>
                <a:spcPct val="110000"/>
              </a:lnSpc>
              <a:buSzTx/>
              <a:buFont typeface="Wingdings" panose="05000000000000000000" pitchFamily="2" charset="2"/>
              <a:buAutoNum type="romanLcPeriod"/>
            </a:pPr>
            <a:r>
              <a:rPr lang="el-GR" altLang="el-GR" sz="2400" i="1">
                <a:effectLst>
                  <a:outerShdw blurRad="38100" dist="38100" dir="2700000" algn="tl">
                    <a:srgbClr val="C0C0C0"/>
                  </a:outerShdw>
                </a:effectLst>
                <a:latin typeface="Trebuchet MS" panose="020B0603020202020204" pitchFamily="34" charset="0"/>
              </a:rPr>
              <a:t>«Αν δεν έγραφα εκείνο το γράμμα, δε θα μ’ ένοιαζε</a:t>
            </a:r>
            <a:r>
              <a:rPr lang="en-US" altLang="el-GR" sz="2400" i="1">
                <a:effectLst>
                  <a:outerShdw blurRad="38100" dist="38100" dir="2700000" algn="tl">
                    <a:srgbClr val="C0C0C0"/>
                  </a:outerShdw>
                </a:effectLst>
                <a:latin typeface="Trebuchet MS" panose="020B0603020202020204" pitchFamily="34" charset="0"/>
              </a:rPr>
              <a:t>°</a:t>
            </a:r>
            <a:r>
              <a:rPr lang="el-GR" altLang="el-GR" sz="2400" i="1">
                <a:effectLst>
                  <a:outerShdw blurRad="38100" dist="38100" dir="2700000" algn="tl">
                    <a:srgbClr val="C0C0C0"/>
                  </a:outerShdw>
                </a:effectLst>
                <a:latin typeface="Trebuchet MS" panose="020B0603020202020204" pitchFamily="34" charset="0"/>
              </a:rPr>
              <a:t> μα τώρα που έγραψα, θα κάμω ό,τι μπορώ για να σώσω την υπόληψή μου. Θα μου τη σώσει ο γάμος; Θα μου τη σώσει ο θάνατος; Μου είναι αδιάφορο»  </a:t>
            </a:r>
            <a:endParaRPr lang="el-GR" altLang="el-GR" sz="2400" i="1">
              <a:effectLst>
                <a:outerShdw blurRad="38100" dist="38100" dir="2700000" algn="tl">
                  <a:srgbClr val="C0C0C0"/>
                </a:outerShdw>
              </a:effectLst>
              <a:latin typeface="Trebuchet MS" panose="020B0603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5" name="Rectangle 3"/>
          <p:cNvSpPr>
            <a:spLocks noChangeArrowheads="1"/>
          </p:cNvSpPr>
          <p:nvPr/>
        </p:nvSpPr>
        <p:spPr bwMode="auto">
          <a:xfrm>
            <a:off x="539750" y="355600"/>
            <a:ext cx="7518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l-GR" altLang="el-GR" sz="2400" b="1">
                <a:solidFill>
                  <a:schemeClr val="tx2"/>
                </a:solidFill>
                <a:latin typeface="Trebuchet MS" panose="020B0603020202020204" pitchFamily="34" charset="0"/>
              </a:rPr>
              <a:t>Από την Τράπεζα Θεμάτων: Ενδεικτικό παράδειγμα</a:t>
            </a:r>
            <a:r>
              <a:rPr lang="el-GR" altLang="el-GR" sz="2000">
                <a:latin typeface="Trebuchet MS" panose="020B0603020202020204" pitchFamily="34" charset="0"/>
              </a:rPr>
              <a:t> </a:t>
            </a:r>
          </a:p>
        </p:txBody>
      </p:sp>
      <p:sp>
        <p:nvSpPr>
          <p:cNvPr id="612356" name="Rectangle 4"/>
          <p:cNvSpPr>
            <a:spLocks noGrp="1" noChangeArrowheads="1"/>
          </p:cNvSpPr>
          <p:nvPr>
            <p:ph idx="1"/>
          </p:nvPr>
        </p:nvSpPr>
        <p:spPr>
          <a:xfrm>
            <a:off x="468313" y="1196975"/>
            <a:ext cx="8207375" cy="4824413"/>
          </a:xfrm>
          <a:ln>
            <a:solidFill>
              <a:schemeClr val="accent1"/>
            </a:solidFill>
            <a:miter lim="800000"/>
            <a:headEnd/>
            <a:tailEnd/>
          </a:ln>
        </p:spPr>
        <p:txBody>
          <a:bodyPr/>
          <a:lstStyle/>
          <a:p>
            <a:pPr>
              <a:buFont typeface="Wingdings" panose="05000000000000000000" pitchFamily="2" charset="2"/>
              <a:buNone/>
            </a:pPr>
            <a:endParaRPr lang="el-GR" altLang="el-GR" sz="1400">
              <a:latin typeface="Trebuchet MS" panose="020B0603020202020204" pitchFamily="34" charset="0"/>
            </a:endParaRPr>
          </a:p>
          <a:p>
            <a:pPr>
              <a:buFont typeface="Wingdings" panose="05000000000000000000" pitchFamily="2" charset="2"/>
              <a:buNone/>
            </a:pPr>
            <a:r>
              <a:rPr lang="el-GR" altLang="el-GR" sz="2400">
                <a:latin typeface="Trebuchet MS" panose="020B0603020202020204" pitchFamily="34" charset="0"/>
              </a:rPr>
              <a:t>ΣΑΧΤΟΥΡΗΣ MΙΛΤΟΣ (1919 -2005)</a:t>
            </a:r>
          </a:p>
          <a:p>
            <a:pPr>
              <a:buFont typeface="Wingdings" panose="05000000000000000000" pitchFamily="2" charset="2"/>
              <a:buNone/>
            </a:pPr>
            <a:endParaRPr lang="el-GR" altLang="el-GR" sz="1400">
              <a:latin typeface="Trebuchet MS" panose="020B0603020202020204" pitchFamily="34" charset="0"/>
            </a:endParaRPr>
          </a:p>
          <a:p>
            <a:pPr>
              <a:buFont typeface="Wingdings" panose="05000000000000000000" pitchFamily="2" charset="2"/>
              <a:buNone/>
            </a:pPr>
            <a:r>
              <a:rPr lang="el-GR" altLang="el-GR" sz="2400">
                <a:latin typeface="Trebuchet MS" panose="020B0603020202020204" pitchFamily="34" charset="0"/>
              </a:rPr>
              <a:t>Ο Mότσαρτ </a:t>
            </a:r>
          </a:p>
          <a:p>
            <a:pPr>
              <a:buFont typeface="Wingdings" panose="05000000000000000000" pitchFamily="2" charset="2"/>
              <a:buNone/>
            </a:pPr>
            <a:endParaRPr lang="el-GR" altLang="el-GR" sz="1400">
              <a:latin typeface="Trebuchet MS" panose="020B0603020202020204" pitchFamily="34" charset="0"/>
            </a:endParaRPr>
          </a:p>
          <a:p>
            <a:pPr>
              <a:buFont typeface="Wingdings" panose="05000000000000000000" pitchFamily="2" charset="2"/>
              <a:buNone/>
            </a:pPr>
            <a:r>
              <a:rPr lang="el-GR" altLang="el-GR" sz="2200">
                <a:latin typeface="Trebuchet MS" panose="020B0603020202020204" pitchFamily="34" charset="0"/>
              </a:rPr>
              <a:t>O Mότσαρτ μ' ένα μαύρο σκύλο τριγυρίζει τα καμμένα</a:t>
            </a:r>
          </a:p>
          <a:p>
            <a:pPr>
              <a:buFont typeface="Wingdings" panose="05000000000000000000" pitchFamily="2" charset="2"/>
              <a:buNone/>
            </a:pPr>
            <a:r>
              <a:rPr lang="el-GR" altLang="el-GR" sz="2200">
                <a:latin typeface="Trebuchet MS" panose="020B0603020202020204" pitchFamily="34" charset="0"/>
              </a:rPr>
              <a:t>σπίτια· ψάχνει κει μέσα στην καφτή τέφρα και την καρβου-</a:t>
            </a:r>
          </a:p>
          <a:p>
            <a:pPr>
              <a:buFont typeface="Wingdings" panose="05000000000000000000" pitchFamily="2" charset="2"/>
              <a:buNone/>
            </a:pPr>
            <a:r>
              <a:rPr lang="el-GR" altLang="el-GR" sz="2200">
                <a:latin typeface="Trebuchet MS" panose="020B0603020202020204" pitchFamily="34" charset="0"/>
              </a:rPr>
              <a:t>νίλα.</a:t>
            </a:r>
          </a:p>
          <a:p>
            <a:pPr>
              <a:buFont typeface="Wingdings" panose="05000000000000000000" pitchFamily="2" charset="2"/>
              <a:buNone/>
            </a:pPr>
            <a:r>
              <a:rPr lang="el-GR" altLang="el-GR" sz="2200">
                <a:latin typeface="Trebuchet MS" panose="020B0603020202020204" pitchFamily="34" charset="0"/>
              </a:rPr>
              <a:t>Σε μερικές γωνιές δεν έχουν ακόμη σβήσει οι φωτιές...</a:t>
            </a:r>
          </a:p>
          <a:p>
            <a:pPr>
              <a:buFont typeface="Wingdings" panose="05000000000000000000" pitchFamily="2" charset="2"/>
              <a:buNone/>
            </a:pPr>
            <a:r>
              <a:rPr lang="el-GR" altLang="el-GR" sz="2200">
                <a:latin typeface="Trebuchet MS" panose="020B0603020202020204" pitchFamily="34" charset="0"/>
              </a:rPr>
              <a:t>―ΠAPAΞENO -λέει- ΠOYΘENA ΔEN AKOYΓETAI</a:t>
            </a:r>
          </a:p>
          <a:p>
            <a:pPr>
              <a:buFont typeface="Wingdings" panose="05000000000000000000" pitchFamily="2" charset="2"/>
              <a:buNone/>
            </a:pPr>
            <a:r>
              <a:rPr lang="el-GR" altLang="el-GR" sz="2200">
                <a:latin typeface="Trebuchet MS" panose="020B0603020202020204" pitchFamily="34" charset="0"/>
              </a:rPr>
              <a:t>ΠIA H MOYΣIKH MOY...</a:t>
            </a:r>
          </a:p>
          <a:p>
            <a:pPr algn="r">
              <a:buFont typeface="Wingdings" panose="05000000000000000000" pitchFamily="2" charset="2"/>
              <a:buNone/>
            </a:pPr>
            <a:r>
              <a:rPr lang="el-GR" altLang="el-GR" sz="2000" b="1"/>
              <a:t>(Το σκεύος, 1971)</a:t>
            </a:r>
          </a:p>
        </p:txBody>
      </p:sp>
      <p:sp>
        <p:nvSpPr>
          <p:cNvPr id="612357" name="Rectangle 5"/>
          <p:cNvSpPr>
            <a:spLocks noChangeArrowheads="1"/>
          </p:cNvSpPr>
          <p:nvPr/>
        </p:nvSpPr>
        <p:spPr bwMode="auto">
          <a:xfrm>
            <a:off x="-1880801738" y="553780325"/>
            <a:ext cx="1223963"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O Mότσαρτ μ</a:t>
            </a:r>
            <a:endParaRPr lang="el-GR" altLang="el-GR" sz="1100"/>
          </a:p>
          <a:p>
            <a:pPr eaLnBrk="0" hangingPunct="0"/>
            <a:endParaRPr lang="el-GR" altLang="el-GR"/>
          </a:p>
        </p:txBody>
      </p:sp>
      <p:sp>
        <p:nvSpPr>
          <p:cNvPr id="612358" name="Rectangle 6"/>
          <p:cNvSpPr>
            <a:spLocks noChangeArrowheads="1"/>
          </p:cNvSpPr>
          <p:nvPr/>
        </p:nvSpPr>
        <p:spPr bwMode="auto">
          <a:xfrm>
            <a:off x="-921797750" y="553780325"/>
            <a:ext cx="2238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a:t>
            </a:r>
            <a:endParaRPr lang="el-GR" altLang="el-GR" sz="1100"/>
          </a:p>
          <a:p>
            <a:pPr eaLnBrk="0" hangingPunct="0"/>
            <a:endParaRPr lang="el-GR" altLang="el-GR"/>
          </a:p>
        </p:txBody>
      </p:sp>
      <p:sp>
        <p:nvSpPr>
          <p:cNvPr id="612359" name="Rectangle 7"/>
          <p:cNvSpPr>
            <a:spLocks noChangeArrowheads="1"/>
          </p:cNvSpPr>
          <p:nvPr/>
        </p:nvSpPr>
        <p:spPr bwMode="auto">
          <a:xfrm>
            <a:off x="-820847038" y="553780325"/>
            <a:ext cx="33147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ένα μαύρο σκύλο τριγυρίζει τα καμμένα </a:t>
            </a:r>
            <a:endParaRPr lang="el-GR" altLang="el-GR" sz="1100"/>
          </a:p>
          <a:p>
            <a:pPr eaLnBrk="0" hangingPunct="0"/>
            <a:endParaRPr lang="el-GR" altLang="el-GR"/>
          </a:p>
        </p:txBody>
      </p:sp>
      <p:sp>
        <p:nvSpPr>
          <p:cNvPr id="612360" name="Rectangle 8"/>
          <p:cNvSpPr>
            <a:spLocks noChangeArrowheads="1"/>
          </p:cNvSpPr>
          <p:nvPr/>
        </p:nvSpPr>
        <p:spPr bwMode="auto">
          <a:xfrm>
            <a:off x="-1880801738" y="753948200"/>
            <a:ext cx="668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σπίτια</a:t>
            </a:r>
            <a:endParaRPr lang="el-GR" altLang="el-GR" sz="1100"/>
          </a:p>
          <a:p>
            <a:pPr eaLnBrk="0" hangingPunct="0"/>
            <a:endParaRPr lang="el-GR" altLang="el-GR"/>
          </a:p>
        </p:txBody>
      </p:sp>
      <p:sp>
        <p:nvSpPr>
          <p:cNvPr id="612361" name="Rectangle 9"/>
          <p:cNvSpPr>
            <a:spLocks noChangeArrowheads="1"/>
          </p:cNvSpPr>
          <p:nvPr/>
        </p:nvSpPr>
        <p:spPr bwMode="auto">
          <a:xfrm>
            <a:off x="-1445710850" y="753948200"/>
            <a:ext cx="1841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a:t>
            </a:r>
            <a:endParaRPr lang="el-GR" altLang="el-GR" sz="1100"/>
          </a:p>
          <a:p>
            <a:pPr eaLnBrk="0" hangingPunct="0"/>
            <a:endParaRPr lang="el-GR" altLang="el-GR"/>
          </a:p>
        </p:txBody>
      </p:sp>
      <p:sp>
        <p:nvSpPr>
          <p:cNvPr id="612362" name="Rectangle 10"/>
          <p:cNvSpPr>
            <a:spLocks noChangeArrowheads="1"/>
          </p:cNvSpPr>
          <p:nvPr/>
        </p:nvSpPr>
        <p:spPr bwMode="auto">
          <a:xfrm>
            <a:off x="-1343020238" y="753948200"/>
            <a:ext cx="4143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ψά</a:t>
            </a:r>
            <a:endParaRPr lang="el-GR" altLang="el-GR" sz="1100"/>
          </a:p>
          <a:p>
            <a:pPr eaLnBrk="0" hangingPunct="0"/>
            <a:endParaRPr lang="el-GR" altLang="el-GR"/>
          </a:p>
        </p:txBody>
      </p:sp>
      <p:sp>
        <p:nvSpPr>
          <p:cNvPr id="612363" name="Rectangle 11"/>
          <p:cNvSpPr>
            <a:spLocks noChangeArrowheads="1"/>
          </p:cNvSpPr>
          <p:nvPr/>
        </p:nvSpPr>
        <p:spPr bwMode="auto">
          <a:xfrm>
            <a:off x="-1142852363" y="753948200"/>
            <a:ext cx="38750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χνει κει μέσα στην καφτή τέφρα και την καρβου</a:t>
            </a:r>
            <a:endParaRPr lang="el-GR" altLang="el-GR" sz="1100"/>
          </a:p>
          <a:p>
            <a:pPr eaLnBrk="0" hangingPunct="0"/>
            <a:endParaRPr lang="el-GR" altLang="el-GR"/>
          </a:p>
        </p:txBody>
      </p:sp>
      <p:sp>
        <p:nvSpPr>
          <p:cNvPr id="612364" name="Rectangle 12"/>
          <p:cNvSpPr>
            <a:spLocks noChangeArrowheads="1"/>
          </p:cNvSpPr>
          <p:nvPr/>
        </p:nvSpPr>
        <p:spPr bwMode="auto">
          <a:xfrm>
            <a:off x="2147483647" y="753948200"/>
            <a:ext cx="2428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a:t>
            </a:r>
            <a:endParaRPr lang="el-GR" altLang="el-GR" sz="1100"/>
          </a:p>
          <a:p>
            <a:pPr eaLnBrk="0" hangingPunct="0"/>
            <a:endParaRPr lang="el-GR" altLang="el-GR"/>
          </a:p>
        </p:txBody>
      </p:sp>
      <p:sp>
        <p:nvSpPr>
          <p:cNvPr id="612365" name="Rectangle 13"/>
          <p:cNvSpPr>
            <a:spLocks noChangeArrowheads="1"/>
          </p:cNvSpPr>
          <p:nvPr/>
        </p:nvSpPr>
        <p:spPr bwMode="auto">
          <a:xfrm>
            <a:off x="-1880801738" y="954116075"/>
            <a:ext cx="5540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νίλα.</a:t>
            </a:r>
            <a:endParaRPr lang="el-GR" altLang="el-GR" sz="1100"/>
          </a:p>
          <a:p>
            <a:pPr eaLnBrk="0" hangingPunct="0"/>
            <a:endParaRPr lang="el-GR" altLang="el-GR"/>
          </a:p>
        </p:txBody>
      </p:sp>
      <p:sp>
        <p:nvSpPr>
          <p:cNvPr id="612366" name="Rectangle 14"/>
          <p:cNvSpPr>
            <a:spLocks noChangeArrowheads="1"/>
          </p:cNvSpPr>
          <p:nvPr/>
        </p:nvSpPr>
        <p:spPr bwMode="auto">
          <a:xfrm>
            <a:off x="-1880801738" y="1154276013"/>
            <a:ext cx="44338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Σε μερικές γωνιές δεν έχουν ακόμη σβήσει οι φωτιές...</a:t>
            </a:r>
            <a:endParaRPr lang="el-GR" altLang="el-GR" sz="1100"/>
          </a:p>
          <a:p>
            <a:pPr eaLnBrk="0" hangingPunct="0"/>
            <a:endParaRPr lang="el-GR" altLang="el-GR"/>
          </a:p>
        </p:txBody>
      </p:sp>
      <p:sp>
        <p:nvSpPr>
          <p:cNvPr id="612367" name="Rectangle 15"/>
          <p:cNvSpPr>
            <a:spLocks noChangeArrowheads="1"/>
          </p:cNvSpPr>
          <p:nvPr/>
        </p:nvSpPr>
        <p:spPr bwMode="auto">
          <a:xfrm>
            <a:off x="-1880801738" y="-1748936050"/>
            <a:ext cx="13985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―ΠAPAΞENO </a:t>
            </a:r>
            <a:endParaRPr lang="el-GR" altLang="el-GR" sz="1100"/>
          </a:p>
          <a:p>
            <a:pPr eaLnBrk="0" hangingPunct="0"/>
            <a:endParaRPr lang="el-GR" altLang="el-GR"/>
          </a:p>
        </p:txBody>
      </p:sp>
      <p:sp>
        <p:nvSpPr>
          <p:cNvPr id="612368" name="Rectangle 16"/>
          <p:cNvSpPr>
            <a:spLocks noChangeArrowheads="1"/>
          </p:cNvSpPr>
          <p:nvPr/>
        </p:nvSpPr>
        <p:spPr bwMode="auto">
          <a:xfrm>
            <a:off x="-2147483648" y="-1748936050"/>
            <a:ext cx="24288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a:t>
            </a:r>
            <a:endParaRPr lang="el-GR" altLang="el-GR" sz="1100"/>
          </a:p>
          <a:p>
            <a:pPr eaLnBrk="0" hangingPunct="0"/>
            <a:endParaRPr lang="el-GR" altLang="el-GR"/>
          </a:p>
        </p:txBody>
      </p:sp>
      <p:sp>
        <p:nvSpPr>
          <p:cNvPr id="612369" name="Rectangle 17"/>
          <p:cNvSpPr>
            <a:spLocks noChangeArrowheads="1"/>
          </p:cNvSpPr>
          <p:nvPr/>
        </p:nvSpPr>
        <p:spPr bwMode="auto">
          <a:xfrm>
            <a:off x="-662452638" y="-1748936050"/>
            <a:ext cx="4714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λέει</a:t>
            </a:r>
            <a:endParaRPr lang="el-GR" altLang="el-GR" sz="1100"/>
          </a:p>
          <a:p>
            <a:pPr eaLnBrk="0" hangingPunct="0"/>
            <a:endParaRPr lang="el-GR" altLang="el-GR"/>
          </a:p>
        </p:txBody>
      </p:sp>
      <p:sp>
        <p:nvSpPr>
          <p:cNvPr id="612370" name="Rectangle 18"/>
          <p:cNvSpPr>
            <a:spLocks noChangeArrowheads="1"/>
          </p:cNvSpPr>
          <p:nvPr/>
        </p:nvSpPr>
        <p:spPr bwMode="auto">
          <a:xfrm>
            <a:off x="-385265613" y="-1748936050"/>
            <a:ext cx="2428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a:t>
            </a:r>
            <a:endParaRPr lang="el-GR" altLang="el-GR" sz="1100"/>
          </a:p>
          <a:p>
            <a:pPr eaLnBrk="0" hangingPunct="0"/>
            <a:endParaRPr lang="el-GR" altLang="el-GR"/>
          </a:p>
        </p:txBody>
      </p:sp>
      <p:sp>
        <p:nvSpPr>
          <p:cNvPr id="612371" name="Rectangle 19"/>
          <p:cNvSpPr>
            <a:spLocks noChangeArrowheads="1"/>
          </p:cNvSpPr>
          <p:nvPr/>
        </p:nvSpPr>
        <p:spPr bwMode="auto">
          <a:xfrm>
            <a:off x="-284316488" y="-1748936050"/>
            <a:ext cx="25288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ΠOYΘENA ΔEN AKOYΓETAI</a:t>
            </a:r>
            <a:endParaRPr lang="el-GR" altLang="el-GR" sz="1100"/>
          </a:p>
          <a:p>
            <a:pPr eaLnBrk="0" hangingPunct="0"/>
            <a:endParaRPr lang="el-GR" altLang="el-GR"/>
          </a:p>
        </p:txBody>
      </p:sp>
      <p:sp>
        <p:nvSpPr>
          <p:cNvPr id="612372" name="Rectangle 20"/>
          <p:cNvSpPr>
            <a:spLocks noChangeArrowheads="1"/>
          </p:cNvSpPr>
          <p:nvPr/>
        </p:nvSpPr>
        <p:spPr bwMode="auto">
          <a:xfrm>
            <a:off x="-1880801738" y="1554611763"/>
            <a:ext cx="2022475"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ΠIA H MOYΣIKH MOY.</a:t>
            </a:r>
            <a:endParaRPr lang="el-GR" altLang="el-GR" sz="1100"/>
          </a:p>
          <a:p>
            <a:pPr eaLnBrk="0" hangingPunct="0"/>
            <a:endParaRPr lang="el-GR" altLang="el-GR"/>
          </a:p>
        </p:txBody>
      </p:sp>
      <p:sp>
        <p:nvSpPr>
          <p:cNvPr id="612373" name="Rectangle 21"/>
          <p:cNvSpPr>
            <a:spLocks noChangeArrowheads="1"/>
          </p:cNvSpPr>
          <p:nvPr/>
        </p:nvSpPr>
        <p:spPr bwMode="auto">
          <a:xfrm>
            <a:off x="2147483647" y="1755216200"/>
            <a:ext cx="2921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 </a:t>
            </a:r>
            <a:endParaRPr lang="el-GR" altLang="el-GR" sz="1100"/>
          </a:p>
          <a:p>
            <a:pPr eaLnBrk="0" hangingPunct="0"/>
            <a:endParaRPr lang="el-GR" altLang="el-GR"/>
          </a:p>
        </p:txBody>
      </p:sp>
      <p:sp>
        <p:nvSpPr>
          <p:cNvPr id="612374" name="Rectangle 22"/>
          <p:cNvSpPr>
            <a:spLocks noChangeArrowheads="1"/>
          </p:cNvSpPr>
          <p:nvPr/>
        </p:nvSpPr>
        <p:spPr bwMode="auto">
          <a:xfrm>
            <a:off x="2147483647" y="1755216200"/>
            <a:ext cx="99853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Το σκεύος</a:t>
            </a:r>
            <a:endParaRPr lang="el-GR" altLang="el-GR" sz="1100"/>
          </a:p>
          <a:p>
            <a:pPr eaLnBrk="0" hangingPunct="0"/>
            <a:endParaRPr lang="el-GR" altLang="el-GR"/>
          </a:p>
        </p:txBody>
      </p:sp>
      <p:sp>
        <p:nvSpPr>
          <p:cNvPr id="612375" name="Rectangle 23"/>
          <p:cNvSpPr>
            <a:spLocks noChangeArrowheads="1"/>
          </p:cNvSpPr>
          <p:nvPr/>
        </p:nvSpPr>
        <p:spPr bwMode="auto">
          <a:xfrm>
            <a:off x="-2147483648" y="1755216200"/>
            <a:ext cx="73501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l-GR" altLang="el-GR" sz="1400">
                <a:cs typeface="Arial" panose="020B0604020202020204" pitchFamily="34" charset="0"/>
              </a:rPr>
              <a:t>, 1971)</a:t>
            </a:r>
            <a:endParaRPr lang="el-GR" altLang="el-G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457200" y="277813"/>
            <a:ext cx="8229600" cy="774700"/>
          </a:xfrm>
        </p:spPr>
        <p:txBody>
          <a:bodyPr/>
          <a:lstStyle/>
          <a:p>
            <a:r>
              <a:rPr lang="el-GR" altLang="el-GR" sz="2800" b="1">
                <a:effectLst>
                  <a:outerShdw blurRad="38100" dist="38100" dir="2700000" algn="tl">
                    <a:srgbClr val="C0C0C0"/>
                  </a:outerShdw>
                </a:effectLst>
                <a:latin typeface="Trebuchet MS" panose="020B0603020202020204" pitchFamily="34" charset="0"/>
              </a:rPr>
              <a:t>Ερωτήσεις</a:t>
            </a:r>
          </a:p>
        </p:txBody>
      </p:sp>
      <p:sp>
        <p:nvSpPr>
          <p:cNvPr id="613379" name="Rectangle 3"/>
          <p:cNvSpPr>
            <a:spLocks noGrp="1" noChangeArrowheads="1"/>
          </p:cNvSpPr>
          <p:nvPr>
            <p:ph type="body" idx="1"/>
          </p:nvPr>
        </p:nvSpPr>
        <p:spPr>
          <a:xfrm>
            <a:off x="468313" y="981075"/>
            <a:ext cx="8156575" cy="5689600"/>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2400" b="1">
                <a:latin typeface="Trebuchet MS" panose="020B0603020202020204" pitchFamily="34" charset="0"/>
              </a:rPr>
              <a:t>α.</a:t>
            </a:r>
            <a:r>
              <a:rPr lang="el-GR" altLang="el-GR" sz="800">
                <a:latin typeface="Trebuchet MS" panose="020B0603020202020204" pitchFamily="34" charset="0"/>
              </a:rPr>
              <a:t>  </a:t>
            </a:r>
          </a:p>
          <a:p>
            <a:pPr>
              <a:buFont typeface="Wingdings" panose="05000000000000000000" pitchFamily="2" charset="2"/>
              <a:buNone/>
            </a:pPr>
            <a:r>
              <a:rPr lang="el-GR" altLang="el-GR" sz="2400" b="1">
                <a:latin typeface="Trebuchet MS" panose="020B0603020202020204" pitchFamily="34" charset="0"/>
              </a:rPr>
              <a:t>α1</a:t>
            </a:r>
            <a:r>
              <a:rPr lang="en-US" altLang="el-GR" sz="2400" b="1">
                <a:latin typeface="Trebuchet MS" panose="020B0603020202020204" pitchFamily="34" charset="0"/>
              </a:rPr>
              <a:t>.</a:t>
            </a:r>
            <a:r>
              <a:rPr lang="el-GR" altLang="el-GR" sz="2400">
                <a:latin typeface="Trebuchet MS" panose="020B0603020202020204" pitchFamily="34" charset="0"/>
              </a:rPr>
              <a:t> Το ποίημα ανήκει στην παραδοσιακή ή στη μοντέρνα ποίηση; Να αναφέρετε τρία (3) στοιχεία της μορφής του ποιήματος που να δικαιολογούν την απάντησή σας.</a:t>
            </a:r>
            <a:endParaRPr lang="el-GR" altLang="el-GR" sz="800">
              <a:latin typeface="Trebuchet MS" panose="020B0603020202020204" pitchFamily="34" charset="0"/>
            </a:endParaRPr>
          </a:p>
          <a:p>
            <a:pPr>
              <a:buFont typeface="Wingdings" panose="05000000000000000000" pitchFamily="2" charset="2"/>
              <a:buNone/>
            </a:pPr>
            <a:r>
              <a:rPr lang="el-GR" altLang="el-GR" sz="2400" b="1">
                <a:latin typeface="Trebuchet MS" panose="020B0603020202020204" pitchFamily="34" charset="0"/>
              </a:rPr>
              <a:t>α2.</a:t>
            </a:r>
            <a:r>
              <a:rPr lang="el-GR" altLang="el-GR" sz="2400">
                <a:latin typeface="Trebuchet MS" panose="020B0603020202020204" pitchFamily="34" charset="0"/>
              </a:rPr>
              <a:t> Πώς δικαιολογείτε τη </a:t>
            </a:r>
            <a:r>
              <a:rPr lang="el-GR" altLang="el-GR" sz="2400" b="1">
                <a:solidFill>
                  <a:schemeClr val="tx2"/>
                </a:solidFill>
                <a:effectLst>
                  <a:outerShdw blurRad="38100" dist="38100" dir="2700000" algn="tl">
                    <a:srgbClr val="C0C0C0"/>
                  </a:outerShdw>
                </a:effectLst>
                <a:latin typeface="Trebuchet MS" panose="020B0603020202020204" pitchFamily="34" charset="0"/>
              </a:rPr>
              <a:t>χρήση των κεφαλαίων</a:t>
            </a:r>
            <a:r>
              <a:rPr lang="el-GR" altLang="el-GR" sz="2400">
                <a:latin typeface="Trebuchet MS" panose="020B0603020202020204" pitchFamily="34" charset="0"/>
              </a:rPr>
              <a:t> γραμμάτων στο ποίημα. </a:t>
            </a:r>
            <a:r>
              <a:rPr lang="el-GR" altLang="el-GR" sz="2400" b="1">
                <a:solidFill>
                  <a:schemeClr val="tx2"/>
                </a:solidFill>
                <a:effectLst>
                  <a:outerShdw blurRad="38100" dist="38100" dir="2700000" algn="tl">
                    <a:srgbClr val="C0C0C0"/>
                  </a:outerShdw>
                </a:effectLst>
                <a:latin typeface="Trebuchet MS" panose="020B0603020202020204" pitchFamily="34" charset="0"/>
              </a:rPr>
              <a:t>Τι επιτυγχάνει</a:t>
            </a:r>
            <a:r>
              <a:rPr lang="el-GR" altLang="el-GR" sz="2400">
                <a:latin typeface="Trebuchet MS" panose="020B0603020202020204" pitchFamily="34" charset="0"/>
              </a:rPr>
              <a:t> ο ποιητής χρησιμοποιώντας αυτή τη μορφή; </a:t>
            </a:r>
          </a:p>
          <a:p>
            <a:pPr>
              <a:buFont typeface="Wingdings" panose="05000000000000000000" pitchFamily="2" charset="2"/>
              <a:buNone/>
            </a:pPr>
            <a:r>
              <a:rPr lang="el-GR" altLang="el-GR" sz="2400" b="1">
                <a:latin typeface="Trebuchet MS" panose="020B0603020202020204" pitchFamily="34" charset="0"/>
              </a:rPr>
              <a:t>β. </a:t>
            </a:r>
          </a:p>
          <a:p>
            <a:pPr>
              <a:buFont typeface="Wingdings" panose="05000000000000000000" pitchFamily="2" charset="2"/>
              <a:buNone/>
            </a:pPr>
            <a:r>
              <a:rPr lang="el-GR" altLang="el-GR" sz="2400" b="1">
                <a:latin typeface="Trebuchet MS" panose="020B0603020202020204" pitchFamily="34" charset="0"/>
              </a:rPr>
              <a:t>β1</a:t>
            </a:r>
            <a:r>
              <a:rPr lang="el-GR" altLang="el-GR" sz="2400">
                <a:latin typeface="Trebuchet MS" panose="020B0603020202020204" pitchFamily="34" charset="0"/>
              </a:rPr>
              <a:t>. Ποια εικόνα κυριαρχεί στο ποίημα και τι δηλώνεται με αυτήν; </a:t>
            </a:r>
          </a:p>
          <a:p>
            <a:pPr>
              <a:buFont typeface="Wingdings" panose="05000000000000000000" pitchFamily="2" charset="2"/>
              <a:buNone/>
            </a:pPr>
            <a:r>
              <a:rPr lang="el-GR" altLang="el-GR" sz="2400" b="1">
                <a:latin typeface="Trebuchet MS" panose="020B0603020202020204" pitchFamily="34" charset="0"/>
              </a:rPr>
              <a:t>β2</a:t>
            </a:r>
            <a:r>
              <a:rPr lang="en-US" altLang="el-GR" sz="2400">
                <a:latin typeface="Trebuchet MS" panose="020B0603020202020204" pitchFamily="34" charset="0"/>
              </a:rPr>
              <a:t>.</a:t>
            </a:r>
            <a:r>
              <a:rPr lang="el-GR" altLang="el-GR" sz="2400">
                <a:latin typeface="Trebuchet MS" panose="020B0603020202020204" pitchFamily="34" charset="0"/>
              </a:rPr>
              <a:t> Να εντοπίσετε τα </a:t>
            </a:r>
            <a:r>
              <a:rPr lang="el-GR" altLang="el-GR" sz="2400" b="1">
                <a:solidFill>
                  <a:schemeClr val="tx2"/>
                </a:solidFill>
                <a:latin typeface="Trebuchet MS" panose="020B0603020202020204" pitchFamily="34" charset="0"/>
              </a:rPr>
              <a:t>επίθετα</a:t>
            </a:r>
            <a:r>
              <a:rPr lang="el-GR" altLang="el-GR" sz="2400">
                <a:latin typeface="Trebuchet MS" panose="020B0603020202020204" pitchFamily="34" charset="0"/>
              </a:rPr>
              <a:t> που υπάρχουν στο ποίημα. </a:t>
            </a:r>
            <a:r>
              <a:rPr lang="el-GR" altLang="el-GR" sz="2400" b="1">
                <a:solidFill>
                  <a:schemeClr val="tx2"/>
                </a:solidFill>
                <a:latin typeface="Trebuchet MS" panose="020B0603020202020204" pitchFamily="34" charset="0"/>
              </a:rPr>
              <a:t>Πώς συμβάλλουν</a:t>
            </a:r>
            <a:r>
              <a:rPr lang="el-GR" altLang="el-GR" sz="2400">
                <a:latin typeface="Trebuchet MS" panose="020B0603020202020204" pitchFamily="34" charset="0"/>
              </a:rPr>
              <a:t> στη δημιουργία της κεντρικής εικόνας του ποιήματος;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9961" name="Picture 9" descr="http://4.bp.blogspot.com/_C5E_5gSK3YI/TCxcjNr1dgI/AAAAAAAAAHY/aAn82Pj5b3c/s320/43science-fiction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
        <p:nvSpPr>
          <p:cNvPr id="509957" name="Rectangle 5"/>
          <p:cNvSpPr>
            <a:spLocks noGrp="1" noChangeArrowheads="1"/>
          </p:cNvSpPr>
          <p:nvPr>
            <p:ph type="title"/>
          </p:nvPr>
        </p:nvSpPr>
        <p:spPr>
          <a:xfrm>
            <a:off x="1258888" y="620713"/>
            <a:ext cx="4032250" cy="703262"/>
          </a:xfrm>
        </p:spPr>
        <p:txBody>
          <a:bodyPr/>
          <a:lstStyle/>
          <a:p>
            <a:r>
              <a:rPr lang="el-GR" altLang="el-GR" sz="4800" i="1">
                <a:solidFill>
                  <a:schemeClr val="hlink"/>
                </a:solidFill>
                <a:effectLst>
                  <a:outerShdw blurRad="38100" dist="38100" dir="2700000" algn="tl">
                    <a:srgbClr val="C0C0C0"/>
                  </a:outerShdw>
                </a:effectLst>
                <a:latin typeface="Trebuchet MS" panose="020B0603020202020204" pitchFamily="34" charset="0"/>
              </a:rPr>
              <a:t>Ευχαριστώ</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r>
              <a:rPr lang="el-GR" altLang="el-GR" sz="3200" b="1">
                <a:latin typeface="Trebuchet MS" panose="020B0603020202020204" pitchFamily="34" charset="0"/>
              </a:rPr>
              <a:t>Κατά την άποψή μας, όχι</a:t>
            </a:r>
          </a:p>
        </p:txBody>
      </p:sp>
      <p:sp>
        <p:nvSpPr>
          <p:cNvPr id="593923" name="Rectangle 3"/>
          <p:cNvSpPr>
            <a:spLocks noGrp="1" noChangeArrowheads="1"/>
          </p:cNvSpPr>
          <p:nvPr>
            <p:ph type="body" idx="1"/>
          </p:nvPr>
        </p:nvSpPr>
        <p:spPr>
          <a:xfrm>
            <a:off x="395288" y="1484313"/>
            <a:ext cx="8229600" cy="4392612"/>
          </a:xfrm>
          <a:ln>
            <a:solidFill>
              <a:schemeClr val="accent1"/>
            </a:solidFill>
            <a:miter lim="800000"/>
            <a:headEnd/>
            <a:tailEnd/>
          </a:ln>
        </p:spPr>
        <p:txBody>
          <a:bodyPr/>
          <a:lstStyle/>
          <a:p>
            <a:pPr>
              <a:lnSpc>
                <a:spcPct val="90000"/>
              </a:lnSpc>
              <a:buFont typeface="Wingdings" panose="05000000000000000000" pitchFamily="2" charset="2"/>
              <a:buNone/>
            </a:pPr>
            <a:endParaRPr lang="el-GR" altLang="el-GR" sz="800">
              <a:latin typeface="Trebuchet MS" panose="020B0603020202020204" pitchFamily="34" charset="0"/>
            </a:endParaRPr>
          </a:p>
          <a:p>
            <a:pPr>
              <a:lnSpc>
                <a:spcPct val="90000"/>
              </a:lnSpc>
              <a:buFont typeface="Wingdings" panose="05000000000000000000" pitchFamily="2" charset="2"/>
              <a:buNone/>
            </a:pPr>
            <a:r>
              <a:rPr lang="el-GR" altLang="el-GR" sz="2200" b="1">
                <a:latin typeface="Trebuchet MS" panose="020B0603020202020204" pitchFamily="34" charset="0"/>
              </a:rPr>
              <a:t>Δεν «διδάσκουμε» την Τράπεζα Θεμάτων</a:t>
            </a:r>
            <a:r>
              <a:rPr lang="el-GR" altLang="el-GR" sz="2100" b="1">
                <a:latin typeface="Trebuchet MS" panose="020B0603020202020204" pitchFamily="34" charset="0"/>
              </a:rPr>
              <a:t> </a:t>
            </a:r>
            <a:r>
              <a:rPr lang="el-GR" altLang="el-GR" sz="2200" b="1">
                <a:latin typeface="Trebuchet MS" panose="020B0603020202020204" pitchFamily="34" charset="0"/>
              </a:rPr>
              <a:t>γιατί:</a:t>
            </a:r>
          </a:p>
          <a:p>
            <a:pPr>
              <a:lnSpc>
                <a:spcPct val="90000"/>
              </a:lnSpc>
              <a:buFont typeface="Wingdings" panose="05000000000000000000" pitchFamily="2" charset="2"/>
              <a:buNone/>
            </a:pPr>
            <a:endParaRPr lang="el-GR" altLang="el-GR" sz="1400">
              <a:latin typeface="Trebuchet MS" panose="020B0603020202020204" pitchFamily="34" charset="0"/>
            </a:endParaRPr>
          </a:p>
          <a:p>
            <a:pPr>
              <a:lnSpc>
                <a:spcPct val="90000"/>
              </a:lnSpc>
            </a:pPr>
            <a:r>
              <a:rPr lang="el-GR" altLang="el-GR" sz="2100">
                <a:latin typeface="Trebuchet MS" panose="020B0603020202020204" pitchFamily="34" charset="0"/>
              </a:rPr>
              <a:t>τα κείμενα της Τράπεζας είναι αποσπασματικά, δεν έχουν ιστορικότητα, δεν είναι ενταγμένα στην εποχή τους. Ιδιαίτερα στην ενότητα «Τα φύλα στη Λογοτεχνία» δεν υπάρχει ούτε ένα ολοκληρωμένο κείμενο, όλα σπαράγματα, που εξυπηρετούν εντελώς «τεχνοκρατικά» τις ανάγκες των εξετάσεων. </a:t>
            </a:r>
          </a:p>
          <a:p>
            <a:pPr>
              <a:lnSpc>
                <a:spcPct val="90000"/>
              </a:lnSpc>
            </a:pPr>
            <a:endParaRPr lang="el-GR" altLang="el-GR" sz="1400">
              <a:latin typeface="Trebuchet MS" panose="020B0603020202020204" pitchFamily="34" charset="0"/>
            </a:endParaRPr>
          </a:p>
          <a:p>
            <a:pPr>
              <a:lnSpc>
                <a:spcPct val="90000"/>
              </a:lnSpc>
            </a:pPr>
            <a:r>
              <a:rPr lang="el-GR" altLang="el-GR" sz="2100">
                <a:latin typeface="Trebuchet MS" panose="020B0603020202020204" pitchFamily="34" charset="0"/>
              </a:rPr>
              <a:t>δεν είναι δυνατόν να καλύψουμε και τα 203 κείμενα, τα οποία θα πολλαπλασιάζονται συνεχώς.</a:t>
            </a:r>
          </a:p>
          <a:p>
            <a:pPr>
              <a:lnSpc>
                <a:spcPct val="90000"/>
              </a:lnSpc>
            </a:pPr>
            <a:endParaRPr lang="el-GR" altLang="el-GR" sz="1400">
              <a:latin typeface="Trebuchet MS" panose="020B0603020202020204" pitchFamily="34" charset="0"/>
            </a:endParaRPr>
          </a:p>
          <a:p>
            <a:pPr>
              <a:lnSpc>
                <a:spcPct val="90000"/>
              </a:lnSpc>
            </a:pPr>
            <a:r>
              <a:rPr lang="el-GR" altLang="el-GR" sz="2100">
                <a:latin typeface="Trebuchet MS" panose="020B0603020202020204" pitchFamily="34" charset="0"/>
              </a:rPr>
              <a:t>δεν μπορούμε να δίνουμε συνεχώς φωτοτυπίες</a:t>
            </a:r>
          </a:p>
          <a:p>
            <a:pPr>
              <a:lnSpc>
                <a:spcPct val="90000"/>
              </a:lnSpc>
            </a:pPr>
            <a:endParaRPr lang="el-GR" altLang="el-GR" sz="2100">
              <a:latin typeface="Trebuchet MS" panose="020B0603020202020204" pitchFamily="34" charset="0"/>
            </a:endParaRPr>
          </a:p>
          <a:p>
            <a:pPr>
              <a:lnSpc>
                <a:spcPct val="90000"/>
              </a:lnSpc>
            </a:pPr>
            <a:endParaRPr lang="el-GR" altLang="el-GR" sz="2100">
              <a:latin typeface="Trebuchet MS" panose="020B0603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7" name="Rectangle 3"/>
          <p:cNvSpPr>
            <a:spLocks noGrp="1" noChangeArrowheads="1"/>
          </p:cNvSpPr>
          <p:nvPr>
            <p:ph type="body" sz="half" idx="1"/>
          </p:nvPr>
        </p:nvSpPr>
        <p:spPr>
          <a:xfrm>
            <a:off x="468313" y="1125538"/>
            <a:ext cx="8064500" cy="4895850"/>
          </a:xfrm>
          <a:solidFill>
            <a:schemeClr val="bg1"/>
          </a:solidFill>
          <a:ln>
            <a:solidFill>
              <a:schemeClr val="accent1"/>
            </a:solidFill>
            <a:miter lim="800000"/>
            <a:headEnd/>
            <a:tailEnd/>
          </a:ln>
        </p:spPr>
        <p:txBody>
          <a:bodyPr/>
          <a:lstStyle/>
          <a:p>
            <a:pPr>
              <a:buFont typeface="Wingdings" panose="05000000000000000000" pitchFamily="2" charset="2"/>
              <a:buNone/>
            </a:pPr>
            <a:r>
              <a:rPr lang="el-GR" altLang="el-GR" sz="1200">
                <a:solidFill>
                  <a:schemeClr val="hlink"/>
                </a:solidFill>
                <a:latin typeface="Trebuchet MS" panose="020B0603020202020204" pitchFamily="34" charset="0"/>
              </a:rPr>
              <a:t>	</a:t>
            </a:r>
            <a:endParaRPr lang="el-GR" altLang="el-GR" sz="1800">
              <a:latin typeface="Trebuchet MS" panose="020B0603020202020204" pitchFamily="34" charset="0"/>
            </a:endParaRPr>
          </a:p>
          <a:p>
            <a:pPr>
              <a:lnSpc>
                <a:spcPct val="110000"/>
              </a:lnSpc>
            </a:pPr>
            <a:r>
              <a:rPr lang="el-GR" altLang="el-GR" sz="2400">
                <a:latin typeface="Trebuchet MS" panose="020B0603020202020204" pitchFamily="34" charset="0"/>
              </a:rPr>
              <a:t>Δ</a:t>
            </a:r>
            <a:r>
              <a:rPr lang="el-GR" altLang="el-GR" sz="2400"/>
              <a:t>ιδάσκουμε τα </a:t>
            </a:r>
            <a:r>
              <a:rPr lang="el-GR" altLang="el-GR" sz="2400" b="1"/>
              <a:t>κείμενα του βιβλίου</a:t>
            </a:r>
          </a:p>
          <a:p>
            <a:pPr>
              <a:lnSpc>
                <a:spcPct val="110000"/>
              </a:lnSpc>
              <a:buFont typeface="Wingdings" panose="05000000000000000000" pitchFamily="2" charset="2"/>
              <a:buNone/>
            </a:pPr>
            <a:endParaRPr lang="el-GR" altLang="el-GR" sz="1400"/>
          </a:p>
          <a:p>
            <a:pPr>
              <a:lnSpc>
                <a:spcPct val="110000"/>
              </a:lnSpc>
            </a:pPr>
            <a:r>
              <a:rPr lang="el-GR" altLang="el-GR" sz="2400">
                <a:latin typeface="Trebuchet MS" panose="020B0603020202020204" pitchFamily="34" charset="0"/>
              </a:rPr>
              <a:t>Εφοδιάζουμε τους μαθητές με κάποια βασικά </a:t>
            </a:r>
            <a:r>
              <a:rPr lang="el-GR" altLang="el-GR" sz="2400" b="1">
                <a:latin typeface="Trebuchet MS" panose="020B0603020202020204" pitchFamily="34" charset="0"/>
              </a:rPr>
              <a:t>μεθοδολογικά εργαλεία</a:t>
            </a:r>
            <a:r>
              <a:rPr lang="el-GR" altLang="el-GR" sz="2400">
                <a:latin typeface="Trebuchet MS" panose="020B0603020202020204" pitchFamily="34" charset="0"/>
              </a:rPr>
              <a:t> για να μπορούν να προσεγγίσουν  ένα αδίδακτο κείμενο. </a:t>
            </a:r>
          </a:p>
          <a:p>
            <a:pPr>
              <a:lnSpc>
                <a:spcPct val="110000"/>
              </a:lnSpc>
              <a:buFont typeface="Wingdings" panose="05000000000000000000" pitchFamily="2" charset="2"/>
              <a:buNone/>
            </a:pPr>
            <a:endParaRPr lang="el-GR" altLang="el-GR" sz="1400">
              <a:latin typeface="Trebuchet MS" panose="020B0603020202020204" pitchFamily="34" charset="0"/>
            </a:endParaRPr>
          </a:p>
          <a:p>
            <a:pPr>
              <a:lnSpc>
                <a:spcPct val="110000"/>
              </a:lnSpc>
            </a:pPr>
            <a:r>
              <a:rPr lang="el-GR" altLang="el-GR" sz="2400">
                <a:latin typeface="Trebuchet MS" panose="020B0603020202020204" pitchFamily="34" charset="0"/>
              </a:rPr>
              <a:t>Κάνουμε </a:t>
            </a:r>
            <a:r>
              <a:rPr lang="el-GR" altLang="el-GR" sz="2400" b="1">
                <a:latin typeface="Trebuchet MS" panose="020B0603020202020204" pitchFamily="34" charset="0"/>
              </a:rPr>
              <a:t>ενδεικτικά θέματα</a:t>
            </a:r>
            <a:r>
              <a:rPr lang="el-GR" altLang="el-GR" sz="2400">
                <a:latin typeface="Trebuchet MS" panose="020B0603020202020204" pitchFamily="34" charset="0"/>
              </a:rPr>
              <a:t> από την Τράπεζα ως αξιολογικά παραδείγματα</a:t>
            </a:r>
          </a:p>
          <a:p>
            <a:pPr>
              <a:lnSpc>
                <a:spcPct val="110000"/>
              </a:lnSpc>
              <a:buFont typeface="Wingdings" panose="05000000000000000000" pitchFamily="2" charset="2"/>
              <a:buNone/>
            </a:pPr>
            <a:endParaRPr lang="el-GR" altLang="el-GR" sz="1600"/>
          </a:p>
          <a:p>
            <a:pPr>
              <a:lnSpc>
                <a:spcPct val="110000"/>
              </a:lnSpc>
            </a:pPr>
            <a:r>
              <a:rPr lang="el-GR" altLang="el-GR" sz="2400">
                <a:latin typeface="Trebuchet MS" panose="020B0603020202020204" pitchFamily="34" charset="0"/>
              </a:rPr>
              <a:t>Λαμβάνουμε υπόψη τις </a:t>
            </a:r>
            <a:r>
              <a:rPr lang="el-GR" altLang="el-GR" sz="2400" b="1">
                <a:latin typeface="Trebuchet MS" panose="020B0603020202020204" pitchFamily="34" charset="0"/>
              </a:rPr>
              <a:t>προδιαγραφές</a:t>
            </a:r>
            <a:r>
              <a:rPr lang="el-GR" altLang="el-GR" sz="2400">
                <a:latin typeface="Trebuchet MS" panose="020B0603020202020204" pitchFamily="34" charset="0"/>
              </a:rPr>
              <a:t> των ερωτήσεων της Τράπεζας Θεμάτων</a:t>
            </a:r>
          </a:p>
        </p:txBody>
      </p:sp>
      <p:sp>
        <p:nvSpPr>
          <p:cNvPr id="594948" name="AutoShape 4"/>
          <p:cNvSpPr>
            <a:spLocks noChangeArrowheads="1"/>
          </p:cNvSpPr>
          <p:nvPr/>
        </p:nvSpPr>
        <p:spPr bwMode="auto">
          <a:xfrm>
            <a:off x="4427538" y="3284538"/>
            <a:ext cx="576262" cy="4318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p>
        </p:txBody>
      </p:sp>
      <p:sp>
        <p:nvSpPr>
          <p:cNvPr id="594949" name="Rectangle 5"/>
          <p:cNvSpPr>
            <a:spLocks noGrp="1" noChangeArrowheads="1"/>
          </p:cNvSpPr>
          <p:nvPr>
            <p:ph type="title"/>
          </p:nvPr>
        </p:nvSpPr>
        <p:spPr>
          <a:xfrm>
            <a:off x="2268538" y="260350"/>
            <a:ext cx="6202362" cy="703263"/>
          </a:xfrm>
          <a:noFill/>
          <a:ln/>
        </p:spPr>
        <p:txBody>
          <a:bodyPr/>
          <a:lstStyle/>
          <a:p>
            <a:r>
              <a:rPr lang="el-GR" altLang="el-GR" sz="3800"/>
              <a:t> </a:t>
            </a:r>
          </a:p>
        </p:txBody>
      </p:sp>
      <p:sp>
        <p:nvSpPr>
          <p:cNvPr id="594951" name="Rectangle 7"/>
          <p:cNvSpPr>
            <a:spLocks noChangeArrowheads="1"/>
          </p:cNvSpPr>
          <p:nvPr/>
        </p:nvSpPr>
        <p:spPr bwMode="auto">
          <a:xfrm>
            <a:off x="755650" y="404813"/>
            <a:ext cx="7451725" cy="703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4200">
                <a:solidFill>
                  <a:schemeClr val="tx2"/>
                </a:solidFill>
                <a:latin typeface="Garamond" panose="02020404030301010803" pitchFamily="18" charset="0"/>
              </a:defRPr>
            </a:lvl1pPr>
            <a:lvl2pPr>
              <a:defRPr sz="4200">
                <a:solidFill>
                  <a:schemeClr val="tx2"/>
                </a:solidFill>
                <a:latin typeface="Garamond" panose="02020404030301010803" pitchFamily="18" charset="0"/>
              </a:defRPr>
            </a:lvl2pPr>
            <a:lvl3pPr>
              <a:defRPr sz="4200">
                <a:solidFill>
                  <a:schemeClr val="tx2"/>
                </a:solidFill>
                <a:latin typeface="Garamond" panose="02020404030301010803" pitchFamily="18" charset="0"/>
              </a:defRPr>
            </a:lvl3pPr>
            <a:lvl4pPr>
              <a:defRPr sz="4200">
                <a:solidFill>
                  <a:schemeClr val="tx2"/>
                </a:solidFill>
                <a:latin typeface="Garamond" panose="02020404030301010803" pitchFamily="18" charset="0"/>
              </a:defRPr>
            </a:lvl4pPr>
            <a:lvl5pPr>
              <a:defRPr sz="4200">
                <a:solidFill>
                  <a:schemeClr val="tx2"/>
                </a:solidFill>
                <a:latin typeface="Garamond" panose="02020404030301010803" pitchFamily="18" charset="0"/>
              </a:defRPr>
            </a:lvl5pPr>
            <a:lvl6pPr marL="457200" fontAlgn="base">
              <a:spcBef>
                <a:spcPct val="0"/>
              </a:spcBef>
              <a:spcAft>
                <a:spcPct val="0"/>
              </a:spcAft>
              <a:defRPr sz="4200">
                <a:solidFill>
                  <a:schemeClr val="tx2"/>
                </a:solidFill>
                <a:latin typeface="Garamond" panose="02020404030301010803" pitchFamily="18" charset="0"/>
              </a:defRPr>
            </a:lvl6pPr>
            <a:lvl7pPr marL="914400" fontAlgn="base">
              <a:spcBef>
                <a:spcPct val="0"/>
              </a:spcBef>
              <a:spcAft>
                <a:spcPct val="0"/>
              </a:spcAft>
              <a:defRPr sz="4200">
                <a:solidFill>
                  <a:schemeClr val="tx2"/>
                </a:solidFill>
                <a:latin typeface="Garamond" panose="02020404030301010803" pitchFamily="18" charset="0"/>
              </a:defRPr>
            </a:lvl7pPr>
            <a:lvl8pPr marL="1371600" fontAlgn="base">
              <a:spcBef>
                <a:spcPct val="0"/>
              </a:spcBef>
              <a:spcAft>
                <a:spcPct val="0"/>
              </a:spcAft>
              <a:defRPr sz="4200">
                <a:solidFill>
                  <a:schemeClr val="tx2"/>
                </a:solidFill>
                <a:latin typeface="Garamond" panose="02020404030301010803" pitchFamily="18" charset="0"/>
              </a:defRPr>
            </a:lvl8pPr>
            <a:lvl9pPr marL="1828800" fontAlgn="base">
              <a:spcBef>
                <a:spcPct val="0"/>
              </a:spcBef>
              <a:spcAft>
                <a:spcPct val="0"/>
              </a:spcAft>
              <a:defRPr sz="4200">
                <a:solidFill>
                  <a:schemeClr val="tx2"/>
                </a:solidFill>
                <a:latin typeface="Garamond" panose="02020404030301010803" pitchFamily="18" charset="0"/>
              </a:defRPr>
            </a:lvl9pPr>
          </a:lstStyle>
          <a:p>
            <a:r>
              <a:rPr lang="el-GR" altLang="el-GR" sz="3200" b="1">
                <a:latin typeface="Trebuchet MS" panose="020B0603020202020204" pitchFamily="34" charset="0"/>
              </a:rPr>
              <a:t>Τι κάνουμε;</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94947">
                                            <p:txEl>
                                              <p:pRg st="3" end="3"/>
                                            </p:txEl>
                                          </p:spTgt>
                                        </p:tgtEl>
                                        <p:attrNameLst>
                                          <p:attrName>style.visibility</p:attrName>
                                        </p:attrNameLst>
                                      </p:cBhvr>
                                      <p:to>
                                        <p:strVal val="visible"/>
                                      </p:to>
                                    </p:set>
                                    <p:animEffect transition="in" filter="blinds(horizontal)">
                                      <p:cBhvr>
                                        <p:cTn id="7" dur="500"/>
                                        <p:tgtEl>
                                          <p:spTgt spid="594947">
                                            <p:txEl>
                                              <p:pRg st="3" end="3"/>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94947">
                                            <p:txEl>
                                              <p:pRg st="5" end="5"/>
                                            </p:txEl>
                                          </p:spTgt>
                                        </p:tgtEl>
                                        <p:attrNameLst>
                                          <p:attrName>style.visibility</p:attrName>
                                        </p:attrNameLst>
                                      </p:cBhvr>
                                      <p:to>
                                        <p:strVal val="visible"/>
                                      </p:to>
                                    </p:set>
                                    <p:animEffect transition="in" filter="blinds(horizontal)">
                                      <p:cBhvr>
                                        <p:cTn id="12" dur="500"/>
                                        <p:tgtEl>
                                          <p:spTgt spid="594947">
                                            <p:txEl>
                                              <p:pRg st="5" end="5"/>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94947">
                                            <p:txEl>
                                              <p:pRg st="7" end="7"/>
                                            </p:txEl>
                                          </p:spTgt>
                                        </p:tgtEl>
                                        <p:attrNameLst>
                                          <p:attrName>style.visibility</p:attrName>
                                        </p:attrNameLst>
                                      </p:cBhvr>
                                      <p:to>
                                        <p:strVal val="visible"/>
                                      </p:to>
                                    </p:set>
                                    <p:animEffect transition="in" filter="blinds(horizontal)">
                                      <p:cBhvr>
                                        <p:cTn id="17" dur="500"/>
                                        <p:tgtEl>
                                          <p:spTgt spid="5949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p:txBody>
          <a:bodyPr/>
          <a:lstStyle/>
          <a:p>
            <a:r>
              <a:rPr lang="el-GR" altLang="el-GR" sz="3200" b="1">
                <a:latin typeface="Trebuchet MS" panose="020B0603020202020204" pitchFamily="34" charset="0"/>
              </a:rPr>
              <a:t>Στις προδιαγραφές διαβάζουμε ότι:</a:t>
            </a:r>
          </a:p>
        </p:txBody>
      </p:sp>
      <p:sp>
        <p:nvSpPr>
          <p:cNvPr id="604163" name="Rectangle 3"/>
          <p:cNvSpPr>
            <a:spLocks noGrp="1" noChangeArrowheads="1"/>
          </p:cNvSpPr>
          <p:nvPr>
            <p:ph type="body" idx="1"/>
          </p:nvPr>
        </p:nvSpPr>
        <p:spPr>
          <a:xfrm>
            <a:off x="468313" y="1700213"/>
            <a:ext cx="8291512" cy="2881312"/>
          </a:xfrm>
          <a:ln>
            <a:solidFill>
              <a:schemeClr val="accent1"/>
            </a:solidFill>
            <a:miter lim="800000"/>
            <a:headEnd/>
            <a:tailEnd/>
          </a:ln>
        </p:spPr>
        <p:txBody>
          <a:bodyPr/>
          <a:lstStyle/>
          <a:p>
            <a:pPr>
              <a:buFont typeface="Wingdings" panose="05000000000000000000" pitchFamily="2" charset="2"/>
              <a:buNone/>
            </a:pPr>
            <a:r>
              <a:rPr lang="el-GR" altLang="el-GR" b="1">
                <a:latin typeface="Trebuchet MS" panose="020B0603020202020204" pitchFamily="34" charset="0"/>
              </a:rPr>
              <a:t>	</a:t>
            </a:r>
          </a:p>
          <a:p>
            <a:pPr>
              <a:buFont typeface="Wingdings" panose="05000000000000000000" pitchFamily="2" charset="2"/>
              <a:buNone/>
            </a:pPr>
            <a:r>
              <a:rPr lang="el-GR" altLang="el-GR" b="1">
                <a:latin typeface="Trebuchet MS" panose="020B0603020202020204" pitchFamily="34" charset="0"/>
              </a:rPr>
              <a:t>	</a:t>
            </a:r>
            <a:r>
              <a:rPr lang="el-GR" altLang="el-GR" sz="2800">
                <a:latin typeface="Trebuchet MS" panose="020B0603020202020204" pitchFamily="34" charset="0"/>
              </a:rPr>
              <a:t>Οι ερωτήσεις δεν προϋποθέτουν </a:t>
            </a:r>
            <a:r>
              <a:rPr lang="el-GR" altLang="el-GR" sz="2800" b="1">
                <a:latin typeface="Trebuchet MS" panose="020B0603020202020204" pitchFamily="34" charset="0"/>
              </a:rPr>
              <a:t>σύνθετες </a:t>
            </a:r>
            <a:r>
              <a:rPr lang="el-GR" altLang="el-GR" sz="2800">
                <a:latin typeface="Trebuchet MS" panose="020B0603020202020204" pitchFamily="34" charset="0"/>
              </a:rPr>
              <a:t>αφηγηματολογικού χαρακτήρα γνώσεις και </a:t>
            </a:r>
            <a:r>
              <a:rPr lang="el-GR" altLang="el-GR" sz="2800" b="1">
                <a:latin typeface="Trebuchet MS" panose="020B0603020202020204" pitchFamily="34" charset="0"/>
              </a:rPr>
              <a:t>εξειδικευμένες ορολογίες</a:t>
            </a:r>
            <a:r>
              <a:rPr lang="el-GR" altLang="el-GR" sz="2800">
                <a:latin typeface="Trebuchet MS" panose="020B0603020202020204" pitchFamily="34" charset="0"/>
              </a:rPr>
              <a:t> που παραπέμπουν στη Θεωρία της Λογοτεχνίας</a:t>
            </a:r>
            <a:r>
              <a:rPr lang="el-GR" altLang="el-GR">
                <a:latin typeface="Trebuchet MS" panose="020B0603020202020204" pitchFamily="34" charset="0"/>
              </a:rPr>
              <a:t> </a:t>
            </a:r>
          </a:p>
          <a:p>
            <a:pPr>
              <a:buFont typeface="Wingdings" panose="05000000000000000000" pitchFamily="2" charset="2"/>
              <a:buNone/>
            </a:pPr>
            <a:endParaRPr lang="el-GR" altLang="el-GR">
              <a:latin typeface="Trebuchet MS" panose="020B0603020202020204" pitchFamily="34" charset="0"/>
            </a:endParaRPr>
          </a:p>
          <a:p>
            <a:endParaRPr lang="el-GR" altLang="el-GR">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8322" name="Rectangle 2"/>
          <p:cNvSpPr>
            <a:spLocks noGrp="1" noChangeArrowheads="1"/>
          </p:cNvSpPr>
          <p:nvPr>
            <p:ph type="title" idx="4294967295"/>
          </p:nvPr>
        </p:nvSpPr>
        <p:spPr>
          <a:xfrm>
            <a:off x="1331913" y="333375"/>
            <a:ext cx="3683000" cy="836613"/>
          </a:xfrm>
        </p:spPr>
        <p:txBody>
          <a:bodyPr anchor="ctr"/>
          <a:lstStyle/>
          <a:p>
            <a:r>
              <a:rPr lang="el-GR" altLang="el-GR" sz="2900" b="1">
                <a:latin typeface="Calibri" panose="020F0502020204030204" pitchFamily="34" charset="0"/>
              </a:rPr>
              <a:t>Ωστόσο</a:t>
            </a:r>
          </a:p>
        </p:txBody>
      </p:sp>
      <p:sp>
        <p:nvSpPr>
          <p:cNvPr id="568323" name="Rectangle 3"/>
          <p:cNvSpPr>
            <a:spLocks noGrp="1" noChangeArrowheads="1"/>
          </p:cNvSpPr>
          <p:nvPr>
            <p:ph type="body" idx="4294967295"/>
          </p:nvPr>
        </p:nvSpPr>
        <p:spPr>
          <a:xfrm>
            <a:off x="179388" y="1268413"/>
            <a:ext cx="8713787" cy="5184775"/>
          </a:xfrm>
          <a:ln>
            <a:solidFill>
              <a:schemeClr val="accent1"/>
            </a:solidFill>
            <a:miter lim="800000"/>
            <a:headEnd/>
            <a:tailEnd/>
          </a:ln>
        </p:spPr>
        <p:txBody>
          <a:bodyPr/>
          <a:lstStyle/>
          <a:p>
            <a:pPr marL="1143000" lvl="2" indent="-228600">
              <a:buFont typeface="Wingdings" panose="05000000000000000000" pitchFamily="2" charset="2"/>
              <a:buChar char="ü"/>
            </a:pPr>
            <a:endParaRPr lang="el-GR" altLang="el-GR" sz="2400" b="1">
              <a:latin typeface="Calibri" panose="020F0502020204030204" pitchFamily="34" charset="0"/>
            </a:endParaRPr>
          </a:p>
          <a:p>
            <a:pPr marL="1143000" lvl="2" indent="-228600">
              <a:buFont typeface="Wingdings" panose="05000000000000000000" pitchFamily="2" charset="2"/>
              <a:buChar char="ü"/>
            </a:pPr>
            <a:r>
              <a:rPr lang="el-GR" altLang="el-GR" sz="2400">
                <a:latin typeface="Trebuchet MS" panose="020B0603020202020204" pitchFamily="34" charset="0"/>
              </a:rPr>
              <a:t>Οι ερωτήσεις της Τράπεζας Θεμάτων προϋποθέτουν </a:t>
            </a:r>
            <a:r>
              <a:rPr lang="el-GR" altLang="el-GR" sz="2400" b="1">
                <a:latin typeface="Trebuchet MS" panose="020B0603020202020204" pitchFamily="34" charset="0"/>
              </a:rPr>
              <a:t>καλή γνώση</a:t>
            </a:r>
            <a:r>
              <a:rPr lang="el-GR" altLang="el-GR" sz="2400">
                <a:latin typeface="Trebuchet MS" panose="020B0603020202020204" pitchFamily="34" charset="0"/>
              </a:rPr>
              <a:t> των βασικών γνωρισμάτων των ποιητικών ρευμάτων, της αφηγηματολογίας και θεωρίας της λογοτεχνίας (αφηγηματικούς τρόπους και μέσα, γλωσσικές επιλογές, στίξη κ.ά.).</a:t>
            </a:r>
          </a:p>
          <a:p>
            <a:pPr>
              <a:buFont typeface="Wingdings" panose="05000000000000000000" pitchFamily="2" charset="2"/>
              <a:buNone/>
            </a:pPr>
            <a:endParaRPr lang="el-GR" altLang="el-GR" sz="2400">
              <a:latin typeface="Trebuchet MS" panose="020B0603020202020204" pitchFamily="34" charset="0"/>
            </a:endParaRPr>
          </a:p>
          <a:p>
            <a:pPr marL="1143000" lvl="2" indent="-228600">
              <a:buFont typeface="Wingdings" panose="05000000000000000000" pitchFamily="2" charset="2"/>
              <a:buChar char="ü"/>
            </a:pPr>
            <a:r>
              <a:rPr lang="el-GR" altLang="el-GR" sz="2400">
                <a:latin typeface="Trebuchet MS" panose="020B0603020202020204" pitchFamily="34" charset="0"/>
              </a:rPr>
              <a:t>Οι ερωτήσεις που καλούνται να επιλέξουν οι διδάσκοντες προϋποθέτουν πρωτίστως </a:t>
            </a:r>
            <a:r>
              <a:rPr lang="el-GR" altLang="el-GR" sz="2400" b="1">
                <a:latin typeface="Trebuchet MS" panose="020B0603020202020204" pitchFamily="34" charset="0"/>
              </a:rPr>
              <a:t>μεγάλη εξοικείωση με τη θεωρία της λογοτεχνίας</a:t>
            </a:r>
            <a:r>
              <a:rPr lang="el-GR" altLang="el-GR" sz="2400">
                <a:latin typeface="Trebuchet MS" panose="020B0603020202020204" pitchFamily="34" charset="0"/>
              </a:rPr>
              <a:t> και δεξιότητες κατανόησης και ερμηνείας του κειμένου.</a:t>
            </a:r>
          </a:p>
        </p:txBody>
      </p:sp>
      <p:pic>
        <p:nvPicPr>
          <p:cNvPr id="568324" name="Picture 4" descr="Participating-in-a-Paid-Survey"/>
          <p:cNvPicPr>
            <a:picLocks noChangeAspect="1" noChangeArrowheads="1"/>
          </p:cNvPicPr>
          <p:nvPr/>
        </p:nvPicPr>
        <p:blipFill>
          <a:blip r:embed="rId2" cstate="print">
            <a:extLst>
              <a:ext uri="{28A0092B-C50C-407E-A947-70E740481C1C}">
                <a14:useLocalDpi xmlns:a14="http://schemas.microsoft.com/office/drawing/2010/main" val="0"/>
              </a:ext>
            </a:extLst>
          </a:blip>
          <a:srcRect l="3047"/>
          <a:stretch>
            <a:fillRect/>
          </a:stretch>
        </p:blipFill>
        <p:spPr bwMode="auto">
          <a:xfrm>
            <a:off x="0" y="260350"/>
            <a:ext cx="1295400"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idx="4294967295"/>
          </p:nvPr>
        </p:nvSpPr>
        <p:spPr>
          <a:xfrm>
            <a:off x="904355" y="6370661"/>
            <a:ext cx="7905563" cy="481013"/>
          </a:xfrm>
          <a:noFill/>
        </p:spPr>
        <p:txBody>
          <a:bodyPr anchor="ctr">
            <a:normAutofit fontScale="90000"/>
          </a:bodyPr>
          <a:lstStyle/>
          <a:p>
            <a:pPr marL="484632" fontAlgn="auto">
              <a:spcAft>
                <a:spcPts val="0"/>
              </a:spcAft>
              <a:defRPr/>
            </a:pPr>
            <a:r>
              <a:rPr lang="el-GR" sz="1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Trebuchet MS" pitchFamily="34" charset="0"/>
              </a:rPr>
              <a:t>Παναγιώτης Τσουκαλάς και Αγάθη Γεωργιάδου: </a:t>
            </a:r>
            <a:r>
              <a:rPr lang="en-GB" sz="1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Trebuchet MS" pitchFamily="34" charset="0"/>
              </a:rPr>
              <a:t>agathi.pbworks.com</a:t>
            </a:r>
            <a:endParaRPr lang="el-GR" sz="1800" b="1"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Trebuchet MS" pitchFamily="34" charset="0"/>
            </a:endParaRPr>
          </a:p>
        </p:txBody>
      </p:sp>
      <p:pic>
        <p:nvPicPr>
          <p:cNvPr id="569347" name="3 - Θέση περιεχομένου" descr="2014-09-17_2308.pn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483350"/>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Ρίγες">
  <a:themeElements>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Ρίγες">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12564</TotalTime>
  <Words>1186</Words>
  <Application>Microsoft Office PowerPoint</Application>
  <PresentationFormat>On-screen Show (4:3)</PresentationFormat>
  <Paragraphs>287</Paragraphs>
  <Slides>43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Garamond</vt:lpstr>
      <vt:lpstr>Times New Roman</vt:lpstr>
      <vt:lpstr>Wingdings</vt:lpstr>
      <vt:lpstr>Trebuchet MS</vt:lpstr>
      <vt:lpstr>Calibri</vt:lpstr>
      <vt:lpstr>Century Gothic</vt:lpstr>
      <vt:lpstr>Ρίγες</vt:lpstr>
      <vt:lpstr>Φωτογραφία του Microsoft Photo Editor 3.0</vt:lpstr>
      <vt:lpstr>Προτάσεις  και μεθοδολογικά εργαλεία  για την προσέγγιση  της Νέας Ελληνικής Λογοτεχνίας  Α΄ Λυκείου  Βασιλική Δεμερτζή   </vt:lpstr>
      <vt:lpstr>PowerPoint Presentation</vt:lpstr>
      <vt:lpstr>Οι παράμετροι που θα πρέπει να προσανατολίζουν τη μεθοδολογική  προσέγγιση της κάθε ενότητας </vt:lpstr>
      <vt:lpstr>Τράπεζα θεμάτων </vt:lpstr>
      <vt:lpstr>Κατά την άποψή μας, όχι</vt:lpstr>
      <vt:lpstr> </vt:lpstr>
      <vt:lpstr>Στις προδιαγραφές διαβάζουμε ότι:</vt:lpstr>
      <vt:lpstr>Ωστόσο</vt:lpstr>
      <vt:lpstr>Παναγιώτης Τσουκαλάς και Αγάθη Γεωργιάδου: agathi.pbworks.com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Τράπεζα θεμάτων</vt:lpstr>
      <vt:lpstr>Εκπαιδευτικοί τάξης</vt:lpstr>
      <vt:lpstr>Δύο επισημάνσεις</vt:lpstr>
      <vt:lpstr>Διδάσκουμε μια Θεματολογική ενότητα </vt:lpstr>
      <vt:lpstr>Τα κείμενα καλό είναι να κατηγοριοποιηθούν  σε θεματικές ενότητες </vt:lpstr>
      <vt:lpstr>Διδάσκουμε λογοτεχνία </vt:lpstr>
      <vt:lpstr>Παράδειγμα  [Παπαδιαμάντη «Πατέρας στο σπίτι»]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Αναφορές</vt:lpstr>
      <vt:lpstr>PowerPoint Presentation</vt:lpstr>
      <vt:lpstr>Ερωτήσεις</vt:lpstr>
      <vt:lpstr>Ευχαριστώ</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ΑΔΑΜ ΚΑΙ ΕΥΑ - RODIN</dc:title>
  <dc:creator>kiki</dc:creator>
  <cp:lastModifiedBy>Katerina Boukorou</cp:lastModifiedBy>
  <cp:revision>328</cp:revision>
  <dcterms:created xsi:type="dcterms:W3CDTF">2012-07-16T15:50:14Z</dcterms:created>
  <dcterms:modified xsi:type="dcterms:W3CDTF">2014-11-28T20:24:18Z</dcterms:modified>
</cp:coreProperties>
</file>