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26"/>
  </p:notesMasterIdLst>
  <p:sldIdLst>
    <p:sldId id="256" r:id="rId3"/>
    <p:sldId id="263" r:id="rId4"/>
    <p:sldId id="264" r:id="rId5"/>
    <p:sldId id="265" r:id="rId6"/>
    <p:sldId id="266" r:id="rId7"/>
    <p:sldId id="267" r:id="rId8"/>
    <p:sldId id="268" r:id="rId9"/>
    <p:sldId id="280" r:id="rId10"/>
    <p:sldId id="271" r:id="rId11"/>
    <p:sldId id="272" r:id="rId12"/>
    <p:sldId id="273" r:id="rId13"/>
    <p:sldId id="275" r:id="rId14"/>
    <p:sldId id="276" r:id="rId15"/>
    <p:sldId id="282" r:id="rId16"/>
    <p:sldId id="283" r:id="rId17"/>
    <p:sldId id="284" r:id="rId18"/>
    <p:sldId id="286" r:id="rId19"/>
    <p:sldId id="287" r:id="rId20"/>
    <p:sldId id="288" r:id="rId21"/>
    <p:sldId id="277" r:id="rId22"/>
    <p:sldId id="281"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18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287AA-0D99-42CE-A71B-10FA9908BBF8}" type="datetimeFigureOut">
              <a:rPr lang="en-US" smtClean="0"/>
              <a:pPr/>
              <a:t>11/8/2014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167DB-EFF0-400D-96A1-6799F871DE5B}" type="slidenum">
              <a:rPr lang="en-US" smtClean="0"/>
              <a:pPr/>
              <a:t>‹#›</a:t>
            </a:fld>
            <a:endParaRPr lang="en-US"/>
          </a:p>
        </p:txBody>
      </p:sp>
    </p:spTree>
    <p:extLst>
      <p:ext uri="{BB962C8B-B14F-4D97-AF65-F5344CB8AC3E}">
        <p14:creationId xmlns:p14="http://schemas.microsoft.com/office/powerpoint/2010/main" val="3116806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7C167DB-EFF0-400D-96A1-6799F871DE5B}"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dirty="0"/>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a:endParaRPr lang="en-US"/>
          </a:p>
        </p:txBody>
      </p:sp>
      <p:sp>
        <p:nvSpPr>
          <p:cNvPr id="15" name="Date Placeholder 14"/>
          <p:cNvSpPr>
            <a:spLocks noGrp="1"/>
          </p:cNvSpPr>
          <p:nvPr>
            <p:ph type="dt" sz="half" idx="10"/>
          </p:nvPr>
        </p:nvSpPr>
        <p:spPr/>
        <p:txBody>
          <a:bodyPr/>
          <a:lstStyle/>
          <a:p>
            <a:fld id="{DCFA480D-CB17-4C49-BB2A-C7514E1C7CEA}" type="datetimeFigureOut">
              <a:rPr lang="en-US" smtClean="0"/>
              <a:pPr/>
              <a:t>11/8/2014</a:t>
            </a:fld>
            <a:endParaRPr lang="en-US"/>
          </a:p>
        </p:txBody>
      </p:sp>
      <p:sp>
        <p:nvSpPr>
          <p:cNvPr id="16" name="Slide Number Placeholder 15"/>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FA480D-CB17-4C49-BB2A-C7514E1C7CEA}"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FA480D-CB17-4C49-BB2A-C7514E1C7CEA}"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Date Placeholder 13"/>
          <p:cNvSpPr>
            <a:spLocks noGrp="1"/>
          </p:cNvSpPr>
          <p:nvPr>
            <p:ph type="dt" sz="half" idx="14"/>
          </p:nvPr>
        </p:nvSpPr>
        <p:spPr/>
        <p:txBody>
          <a:bodyPr/>
          <a:lstStyle/>
          <a:p>
            <a:fld id="{DCFA480D-CB17-4C49-BB2A-C7514E1C7CEA}" type="datetimeFigureOut">
              <a:rPr lang="en-US" smtClean="0"/>
              <a:pPr/>
              <a:t>11/8/2014</a:t>
            </a:fld>
            <a:endParaRPr lang="en-US"/>
          </a:p>
        </p:txBody>
      </p:sp>
      <p:sp>
        <p:nvSpPr>
          <p:cNvPr id="15" name="Slide Number Placeholder 14"/>
          <p:cNvSpPr>
            <a:spLocks noGrp="1"/>
          </p:cNvSpPr>
          <p:nvPr>
            <p:ph type="sldNum" sz="quarter" idx="15"/>
          </p:nvPr>
        </p:nvSpPr>
        <p:spPr/>
        <p:txBody>
          <a:bodyPr/>
          <a:lstStyle>
            <a:lvl1pPr algn="ctr">
              <a:defRPr/>
            </a:lvl1pPr>
          </a:lstStyle>
          <a:p>
            <a:pPr algn="ctr"/>
            <a:fld id="{CEAB1635-7AB6-4A02-8F63-2344453D2D84}" type="slidenum">
              <a:rPr lang="en-US" smtClean="0"/>
              <a:pPr algn="ctr"/>
              <a:t>‹#›</a:t>
            </a:fld>
            <a:endParaRPr lang="en-US" dirty="0"/>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FA480D-CB17-4C49-BB2A-C7514E1C7CEA}" type="datetimeFigureOut">
              <a:rPr lang="en-US" smtClean="0"/>
              <a:pPr/>
              <a:t>11/8/2014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dirty="0"/>
          </a:p>
        </p:txBody>
      </p:sp>
      <p:sp>
        <p:nvSpPr>
          <p:cNvPr id="3" name="Text Placeholder 2"/>
          <p:cNvSpPr>
            <a:spLocks noGrp="1"/>
          </p:cNvSpPr>
          <p:nvPr>
            <p:ph type="body" idx="1"/>
          </p:nvPr>
        </p:nvSpPr>
        <p:spPr>
          <a:xfrm>
            <a:off x="685800" y="4958864"/>
            <a:ext cx="79248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CFA480D-CB17-4C49-BB2A-C7514E1C7CEA}" type="datetimeFigureOut">
              <a:rPr lang="en-US" smtClean="0"/>
              <a:pPr/>
              <a:t>11/8/2014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11" name="Content Placeholder 10"/>
          <p:cNvSpPr>
            <a:spLocks noGrp="1"/>
          </p:cNvSpPr>
          <p:nvPr>
            <p:ph sz="half"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half"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EAB1635-7AB6-4A02-8F63-2344453D2D84}"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DCFA480D-CB17-4C49-BB2A-C7514E1C7CEA}" type="datetimeFigureOut">
              <a:rPr lang="en-US" smtClean="0"/>
              <a:pPr/>
              <a:t>11/8/2014</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4" name="Content Placeholder 33"/>
          <p:cNvSpPr>
            <a:spLocks noGrp="1"/>
          </p:cNvSpPr>
          <p:nvPr>
            <p:ph sz="quarter" idx="4"/>
          </p:nvPr>
        </p:nvSpPr>
        <p:spPr>
          <a:xfrm>
            <a:off x="4649788"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lang="en-US" smtClean="0"/>
              <a:t>Click to edit Master title style</a:t>
            </a:r>
            <a:endParaRPr lang="en-US" dirty="0"/>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CFA480D-CB17-4C49-BB2A-C7514E1C7CEA}" type="datetimeFigureOut">
              <a:rPr lang="en-US" smtClean="0"/>
              <a:pPr/>
              <a:t>11/8/2014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FA480D-CB17-4C49-BB2A-C7514E1C7CEA}" type="datetimeFigureOut">
              <a:rPr lang="en-US" smtClean="0"/>
              <a:pPr/>
              <a:t>11/8/2014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n-US" smtClean="0"/>
              <a:t>Click to edit Master title style</a:t>
            </a:r>
            <a:endParaRPr lang="en-US" dirty="0"/>
          </a:p>
        </p:txBody>
      </p:sp>
      <p:sp>
        <p:nvSpPr>
          <p:cNvPr id="8" name="Date Placeholder 7"/>
          <p:cNvSpPr>
            <a:spLocks noGrp="1"/>
          </p:cNvSpPr>
          <p:nvPr>
            <p:ph type="dt" sz="half" idx="14"/>
          </p:nvPr>
        </p:nvSpPr>
        <p:spPr/>
        <p:txBody>
          <a:bodyPr/>
          <a:lstStyle/>
          <a:p>
            <a:fld id="{DCFA480D-CB17-4C49-BB2A-C7514E1C7CEA}" type="datetimeFigureOut">
              <a:rPr lang="en-US" smtClean="0"/>
              <a:pPr/>
              <a:t>11/8/2014</a:t>
            </a:fld>
            <a:endParaRPr lang="en-US"/>
          </a:p>
        </p:txBody>
      </p:sp>
      <p:sp>
        <p:nvSpPr>
          <p:cNvPr id="9" name="Slide Number Placeholder 8"/>
          <p:cNvSpPr>
            <a:spLocks noGrp="1"/>
          </p:cNvSpPr>
          <p:nvPr>
            <p:ph type="sldNum" sz="quarter" idx="15"/>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lang="en-US" smtClean="0"/>
              <a:t>Click icon to add picture</a:t>
            </a:r>
            <a:endParaRPr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8" name="Date Placeholder 7"/>
          <p:cNvSpPr>
            <a:spLocks noGrp="1"/>
          </p:cNvSpPr>
          <p:nvPr>
            <p:ph type="dt" sz="half" idx="10"/>
          </p:nvPr>
        </p:nvSpPr>
        <p:spPr/>
        <p:txBody>
          <a:bodyPr/>
          <a:lstStyle/>
          <a:p>
            <a:fld id="{DCFA480D-CB17-4C49-BB2A-C7514E1C7CEA}" type="datetimeFigureOut">
              <a:rPr lang="en-US" smtClean="0"/>
              <a:pPr/>
              <a:t>11/8/2014</a:t>
            </a:fld>
            <a:endParaRPr lang="en-US"/>
          </a:p>
        </p:txBody>
      </p:sp>
      <p:sp>
        <p:nvSpPr>
          <p:cNvPr id="9" name="Slide Number Placeholder 8"/>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a:defRPr sz="1200">
                <a:solidFill>
                  <a:schemeClr val="tx2"/>
                </a:solidFill>
              </a:defRPr>
            </a:lvl1pPr>
          </a:lstStyle>
          <a:p>
            <a:fld id="{DCFA480D-CB17-4C49-BB2A-C7514E1C7CEA}" type="datetimeFigureOut">
              <a:rPr lang="en-US" smtClean="0"/>
              <a:pPr/>
              <a:t>11/8/2014</a:t>
            </a:fld>
            <a:endParaRPr lang="en-US" sz="1200" dirty="0">
              <a:solidFill>
                <a:schemeClr val="tx2"/>
              </a:solidFill>
            </a:endParaRPr>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a:defRPr sz="1200">
                <a:solidFill>
                  <a:schemeClr val="tx2"/>
                </a:solidFill>
              </a:defRPr>
            </a:lvl1pPr>
          </a:lstStyle>
          <a:p>
            <a:pPr algn="r"/>
            <a:endParaRPr lang="en-US" sz="1200" dirty="0">
              <a:solidFill>
                <a:schemeClr val="tx2"/>
              </a:solidFill>
            </a:endParaRPr>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lgn="ctr"/>
            <a:fld id="{CEAB1635-7AB6-4A02-8F63-2344453D2D84}" type="slidenum">
              <a:rPr lang="en-US" smtClean="0"/>
              <a:pPr algn="ctr"/>
              <a:t>‹#›</a:t>
            </a:fld>
            <a:endParaRPr lang="en-US" sz="1600" baseline="0" dirty="0">
              <a:solidFill>
                <a:schemeClr val="tx2"/>
              </a:solidFill>
            </a:endParaRPr>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lang="en-US" sz="4200" b="0" kern="1200" spc="-100" baseline="0" dirty="0">
          <a:ln w="3200">
            <a:solidFill>
              <a:schemeClr val="bg2">
                <a:shade val="75000"/>
                <a:alpha val="25000"/>
              </a:schemeClr>
            </a:solidFill>
            <a:prstDash val="solid"/>
            <a:round/>
          </a:ln>
          <a:solidFill>
            <a:srgbClr val="F9F9F9"/>
          </a:solidFill>
          <a:effectLst>
            <a:outerShdw blurRad="50800" dist="38100" dir="2700000" algn="tl" rotWithShape="0">
              <a:prstClr val="black">
                <a:alpha val="40000"/>
              </a:prstClr>
            </a:out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Η ΝΕΑ ΕΛΛΗΝΙΚΗ ΓΛΩΣΣΑ ΣΤΟ ΛΥΚΕΙΟ	</a:t>
            </a:r>
            <a:endParaRPr lang="en-US" dirty="0"/>
          </a:p>
        </p:txBody>
      </p:sp>
      <p:sp>
        <p:nvSpPr>
          <p:cNvPr id="3" name="Subtitle 2"/>
          <p:cNvSpPr>
            <a:spLocks noGrp="1"/>
          </p:cNvSpPr>
          <p:nvPr>
            <p:ph type="subTitle" idx="1"/>
          </p:nvPr>
        </p:nvSpPr>
        <p:spPr/>
        <p:txBody>
          <a:bodyPr/>
          <a:lstStyle/>
          <a:p>
            <a:r>
              <a:rPr lang="el-GR" dirty="0" smtClean="0"/>
              <a:t>Δημήτρης Λάππας</a:t>
            </a:r>
          </a:p>
          <a:p>
            <a:r>
              <a:rPr lang="el-GR" dirty="0" smtClean="0"/>
              <a:t>4</a:t>
            </a:r>
            <a:r>
              <a:rPr lang="el-GR" baseline="30000" dirty="0" smtClean="0"/>
              <a:t>ο</a:t>
            </a:r>
            <a:r>
              <a:rPr lang="el-GR" dirty="0" smtClean="0"/>
              <a:t> Λύκειο Αλίμου, Σάββατο </a:t>
            </a:r>
            <a:r>
              <a:rPr lang="el-GR" dirty="0"/>
              <a:t>8 Νοεμβρίου 2014</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l-GR" dirty="0" smtClean="0"/>
              <a:t>Να </a:t>
            </a:r>
            <a:r>
              <a:rPr lang="el-GR" dirty="0"/>
              <a:t>χειρίζονται τον λόγο με δημοκρατικό τρόπο σεβόμενοι και σεβόμενες τις απόψεις των άλλων και κυρίως να είναι σε θέση να εκφράζουν με παρρησία τις προσωπικές τους </a:t>
            </a:r>
            <a:r>
              <a:rPr lang="el-GR" dirty="0" smtClean="0"/>
              <a:t>πεποιθήσεις</a:t>
            </a:r>
          </a:p>
          <a:p>
            <a:endParaRPr lang="el-GR" dirty="0"/>
          </a:p>
          <a:p>
            <a:r>
              <a:rPr lang="el-GR" dirty="0"/>
              <a:t>Να αντιστέκονται διά του λόγου σε κάθε μορφή εξουσιαστικού αυθαίρετου </a:t>
            </a:r>
            <a:r>
              <a:rPr lang="el-GR" dirty="0" smtClean="0"/>
              <a:t>λόγου</a:t>
            </a:r>
          </a:p>
          <a:p>
            <a:endParaRPr lang="el-GR" dirty="0"/>
          </a:p>
          <a:p>
            <a:r>
              <a:rPr lang="el-GR" dirty="0"/>
              <a:t>Να φτάσουν στο σημείο να διακηρύσσουν τον σεβασμό στο περιβάλλον και στην </a:t>
            </a:r>
            <a:r>
              <a:rPr lang="el-GR" dirty="0" smtClean="0"/>
              <a:t>αειφορία</a:t>
            </a:r>
            <a:endParaRPr lang="el-GR" dirty="0"/>
          </a:p>
        </p:txBody>
      </p:sp>
      <p:sp>
        <p:nvSpPr>
          <p:cNvPr id="3" name="Title 2"/>
          <p:cNvSpPr>
            <a:spLocks noGrp="1"/>
          </p:cNvSpPr>
          <p:nvPr>
            <p:ph type="title"/>
          </p:nvPr>
        </p:nvSpPr>
        <p:spPr/>
        <p:txBody>
          <a:bodyPr>
            <a:normAutofit/>
          </a:bodyPr>
          <a:lstStyle/>
          <a:p>
            <a:r>
              <a:rPr lang="el-GR" dirty="0"/>
              <a:t>Αξιακοί </a:t>
            </a:r>
            <a:r>
              <a:rPr lang="el-GR" dirty="0" smtClean="0"/>
              <a:t>στόχοι</a:t>
            </a:r>
            <a:endParaRPr lang="el-GR" dirty="0"/>
          </a:p>
        </p:txBody>
      </p:sp>
    </p:spTree>
    <p:extLst>
      <p:ext uri="{BB962C8B-B14F-4D97-AF65-F5344CB8AC3E}">
        <p14:creationId xmlns:p14="http://schemas.microsoft.com/office/powerpoint/2010/main" val="492964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l-GR" dirty="0" smtClean="0"/>
              <a:t>Να </a:t>
            </a:r>
            <a:r>
              <a:rPr lang="el-GR" dirty="0"/>
              <a:t>είναι σε θέση να αναγιγνώσκουν και να αντιλαμβάνονται πώς δομούνται μέσω του λόγου διαφορετικές οπτικές για τον κόσμο</a:t>
            </a:r>
          </a:p>
          <a:p>
            <a:r>
              <a:rPr lang="el-GR" dirty="0"/>
              <a:t>Να κατανοήσουν ότι η νέα παγκόσμια πραγματικότητα με τη συρρίκνωση των αποστάσεων και τη συνεχή κίνηση ανθρώπων, κεφαλαίων, εικόνων και κειμένων αποτελεί στοιχείο που έχει τα θετικά και αρνητικά του και να είναι σε θέση να προάγουν τα θετικά.</a:t>
            </a:r>
          </a:p>
          <a:p>
            <a:r>
              <a:rPr lang="el-GR" dirty="0"/>
              <a:t>Να κατανοήσουν ότι τα νέα μέσα επικοινωνίας (τηλεόραση, Νέες Τεχνολογίες) αποτελούν εγγενές στοιχείο της σύγχρονης κοινωνικής, οικονομικής και πολιτισμικής πραγματικότητας, στο πλαίσιο των οποίων πρέπει να κατανοούνται οι κειμενικές πρακτικές</a:t>
            </a:r>
          </a:p>
          <a:p>
            <a:endParaRPr lang="el-GR" dirty="0"/>
          </a:p>
        </p:txBody>
      </p:sp>
      <p:sp>
        <p:nvSpPr>
          <p:cNvPr id="3" name="Title 2"/>
          <p:cNvSpPr>
            <a:spLocks noGrp="1"/>
          </p:cNvSpPr>
          <p:nvPr>
            <p:ph type="title"/>
          </p:nvPr>
        </p:nvSpPr>
        <p:spPr/>
        <p:txBody>
          <a:bodyPr>
            <a:normAutofit/>
          </a:bodyPr>
          <a:lstStyle/>
          <a:p>
            <a:r>
              <a:rPr lang="el-GR" dirty="0"/>
              <a:t>Αξιακοί </a:t>
            </a:r>
            <a:r>
              <a:rPr lang="el-GR" dirty="0" smtClean="0"/>
              <a:t>στόχοι</a:t>
            </a:r>
            <a:endParaRPr lang="el-GR" dirty="0"/>
          </a:p>
        </p:txBody>
      </p:sp>
    </p:spTree>
    <p:extLst>
      <p:ext uri="{BB962C8B-B14F-4D97-AF65-F5344CB8AC3E}">
        <p14:creationId xmlns:p14="http://schemas.microsoft.com/office/powerpoint/2010/main" val="13595312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l-GR"/>
          </a:p>
        </p:txBody>
      </p:sp>
      <p:sp>
        <p:nvSpPr>
          <p:cNvPr id="3" name="Content Placeholder 2"/>
          <p:cNvSpPr>
            <a:spLocks noGrp="1"/>
          </p:cNvSpPr>
          <p:nvPr>
            <p:ph sz="half" idx="2"/>
          </p:nvPr>
        </p:nvSpPr>
        <p:spPr/>
        <p:txBody>
          <a:bodyPr/>
          <a:lstStyle/>
          <a:p>
            <a:r>
              <a:rPr lang="el-GR" dirty="0"/>
              <a:t>α) Γνώσεις για τον κόσμο, στάσεις, αξίες και πεποιθήσεις </a:t>
            </a:r>
          </a:p>
          <a:p>
            <a:r>
              <a:rPr lang="el-GR" dirty="0"/>
              <a:t>β) Γραμματισμοί και δεξιότητες </a:t>
            </a:r>
          </a:p>
          <a:p>
            <a:r>
              <a:rPr lang="el-GR" dirty="0"/>
              <a:t>γ) Γνώσεις για τη γλώσσα </a:t>
            </a:r>
          </a:p>
          <a:p>
            <a:r>
              <a:rPr lang="el-GR" dirty="0"/>
              <a:t>δ) Διδακτικές πρακτικές</a:t>
            </a:r>
          </a:p>
          <a:p>
            <a:endParaRPr lang="el-GR" dirty="0"/>
          </a:p>
        </p:txBody>
      </p:sp>
      <p:pic>
        <p:nvPicPr>
          <p:cNvPr id="7" name="Content Placeholder 6"/>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4649788" y="2276872"/>
            <a:ext cx="4038600" cy="3816424"/>
          </a:xfrm>
        </p:spPr>
      </p:pic>
      <p:sp>
        <p:nvSpPr>
          <p:cNvPr id="5" name="Title 4"/>
          <p:cNvSpPr>
            <a:spLocks noGrp="1"/>
          </p:cNvSpPr>
          <p:nvPr>
            <p:ph type="title"/>
          </p:nvPr>
        </p:nvSpPr>
        <p:spPr/>
        <p:txBody>
          <a:bodyPr/>
          <a:lstStyle/>
          <a:p>
            <a:r>
              <a:rPr lang="el-GR" dirty="0"/>
              <a:t>Άξονες δόμησης του ΑΠ της ΝΕΓ</a:t>
            </a:r>
          </a:p>
        </p:txBody>
      </p:sp>
      <p:sp>
        <p:nvSpPr>
          <p:cNvPr id="6" name="Text Placeholder 5"/>
          <p:cNvSpPr>
            <a:spLocks noGrp="1"/>
          </p:cNvSpPr>
          <p:nvPr>
            <p:ph type="body" idx="3"/>
          </p:nvPr>
        </p:nvSpPr>
        <p:spPr/>
        <p:txBody>
          <a:bodyPr/>
          <a:lstStyle/>
          <a:p>
            <a:endParaRPr lang="el-GR" dirty="0"/>
          </a:p>
        </p:txBody>
      </p:sp>
    </p:spTree>
    <p:extLst>
      <p:ext uri="{BB962C8B-B14F-4D97-AF65-F5344CB8AC3E}">
        <p14:creationId xmlns:p14="http://schemas.microsoft.com/office/powerpoint/2010/main" val="15625993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l-GR" dirty="0"/>
              <a:t>Επιλογή κειμένων τα οποία εκφράζουν ποικιλία απόψεων για το θέμα που διερευνάται.</a:t>
            </a:r>
          </a:p>
          <a:p>
            <a:r>
              <a:rPr lang="el-GR" dirty="0" smtClean="0"/>
              <a:t>Εστίαση </a:t>
            </a:r>
            <a:r>
              <a:rPr lang="el-GR" dirty="0"/>
              <a:t>στην κριτική διερεύνηση του κόσμου που κατασκευάζουν τα κείμενα.</a:t>
            </a:r>
          </a:p>
          <a:p>
            <a:r>
              <a:rPr lang="el-GR" dirty="0" smtClean="0"/>
              <a:t>Έμφαση </a:t>
            </a:r>
            <a:r>
              <a:rPr lang="el-GR" dirty="0"/>
              <a:t>στην ανάδειξη της ελληνικής κοινωνικής και πολιτισμικής ιδιαιτερότητας, με παράλληλη έμφαση στην κατανόηση της πολυπολιτισμικότητας και του διαφορετικού.</a:t>
            </a:r>
          </a:p>
          <a:p>
            <a:r>
              <a:rPr lang="el-GR" dirty="0" smtClean="0"/>
              <a:t>Βαρύτητα </a:t>
            </a:r>
            <a:r>
              <a:rPr lang="el-GR" dirty="0"/>
              <a:t>στην ανάδειξη του τοπικού, αλλά και ιδιαίτερη έμφαση στην εξωστρέφεια σε έναν διεθνοποιημένο πια κόσμο.</a:t>
            </a:r>
          </a:p>
          <a:p>
            <a:endParaRPr lang="el-GR" dirty="0"/>
          </a:p>
        </p:txBody>
      </p:sp>
      <p:sp>
        <p:nvSpPr>
          <p:cNvPr id="3" name="Title 2"/>
          <p:cNvSpPr>
            <a:spLocks noGrp="1"/>
          </p:cNvSpPr>
          <p:nvPr>
            <p:ph type="title"/>
          </p:nvPr>
        </p:nvSpPr>
        <p:spPr/>
        <p:txBody>
          <a:bodyPr>
            <a:normAutofit fontScale="90000"/>
          </a:bodyPr>
          <a:lstStyle/>
          <a:p>
            <a:r>
              <a:rPr lang="el-GR" dirty="0"/>
              <a:t>Γνώσεις για τον κόσμο, στάσεις, αξίες και πεποιθήσεις</a:t>
            </a:r>
          </a:p>
        </p:txBody>
      </p:sp>
    </p:spTree>
    <p:extLst>
      <p:ext uri="{BB962C8B-B14F-4D97-AF65-F5344CB8AC3E}">
        <p14:creationId xmlns:p14="http://schemas.microsoft.com/office/powerpoint/2010/main" val="32954291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lvl="0" algn="just">
              <a:lnSpc>
                <a:spcPct val="150000"/>
              </a:lnSpc>
            </a:pPr>
            <a:endParaRPr lang="el-GR" dirty="0" smtClean="0"/>
          </a:p>
          <a:p>
            <a:pPr lvl="0" algn="just">
              <a:lnSpc>
                <a:spcPct val="150000"/>
              </a:lnSpc>
            </a:pPr>
            <a:r>
              <a:rPr lang="el-GR" dirty="0" smtClean="0"/>
              <a:t>Οργανώνουμε και διδάσκουμε γλώσσα με στόχο να αναδείξουμε </a:t>
            </a:r>
            <a:r>
              <a:rPr lang="el-GR" u="sng" dirty="0" smtClean="0"/>
              <a:t>το πώς</a:t>
            </a:r>
            <a:r>
              <a:rPr lang="el-GR" dirty="0" smtClean="0"/>
              <a:t> μέσα από τη γλώσσα </a:t>
            </a:r>
            <a:r>
              <a:rPr lang="el-GR" u="sng" dirty="0"/>
              <a:t>μεταδίδουμε</a:t>
            </a:r>
            <a:r>
              <a:rPr lang="el-GR" dirty="0" smtClean="0"/>
              <a:t> ή </a:t>
            </a:r>
            <a:r>
              <a:rPr lang="el-GR" u="sng" dirty="0"/>
              <a:t>αμφισβητούμε</a:t>
            </a:r>
            <a:r>
              <a:rPr lang="el-GR" dirty="0" smtClean="0"/>
              <a:t> κυρίαρχα νοήματα ή </a:t>
            </a:r>
            <a:r>
              <a:rPr lang="el-GR" u="sng" dirty="0"/>
              <a:t>συντασσόμαστε</a:t>
            </a:r>
            <a:r>
              <a:rPr lang="el-GR" dirty="0" smtClean="0"/>
              <a:t> με οπτικές που κυριαρχούν στο ευρύτερο κοινωνικό πλαίσιο.</a:t>
            </a:r>
          </a:p>
          <a:p>
            <a:pPr lvl="0">
              <a:buNone/>
            </a:pPr>
            <a:endParaRPr lang="el-GR" dirty="0"/>
          </a:p>
        </p:txBody>
      </p:sp>
      <p:sp>
        <p:nvSpPr>
          <p:cNvPr id="6" name="Slide Number Placeholder 5"/>
          <p:cNvSpPr>
            <a:spLocks noGrp="1"/>
          </p:cNvSpPr>
          <p:nvPr>
            <p:ph type="sldNum" sz="quarter" idx="15"/>
          </p:nvPr>
        </p:nvSpPr>
        <p:spPr/>
        <p:txBody>
          <a:bodyPr/>
          <a:lstStyle/>
          <a:p>
            <a:fld id="{FF267AD3-A6FC-478A-9373-4DE9F300985F}" type="slidenum">
              <a:rPr lang="en-US" smtClean="0">
                <a:solidFill>
                  <a:prstClr val="black">
                    <a:tint val="75000"/>
                  </a:prstClr>
                </a:solidFill>
              </a:rPr>
              <a:pPr/>
              <a:t>14</a:t>
            </a:fld>
            <a:endParaRPr lang="en-US">
              <a:solidFill>
                <a:prstClr val="black">
                  <a:tint val="75000"/>
                </a:prstClr>
              </a:solidFill>
            </a:endParaRPr>
          </a:p>
        </p:txBody>
      </p:sp>
      <p:sp>
        <p:nvSpPr>
          <p:cNvPr id="7" name="Footer Placeholder 6"/>
          <p:cNvSpPr>
            <a:spLocks noGrp="1"/>
          </p:cNvSpPr>
          <p:nvPr>
            <p:ph type="ftr" sz="quarter" idx="16"/>
          </p:nvPr>
        </p:nvSpPr>
        <p:spPr/>
        <p:txBody>
          <a:bodyPr/>
          <a:lstStyle/>
          <a:p>
            <a:r>
              <a:rPr lang="el-GR" smtClean="0">
                <a:solidFill>
                  <a:prstClr val="black">
                    <a:tint val="75000"/>
                  </a:prstClr>
                </a:solidFill>
              </a:rPr>
              <a:t>ΔΛ</a:t>
            </a:r>
            <a:endParaRPr lang="en-US">
              <a:solidFill>
                <a:prstClr val="black">
                  <a:tint val="75000"/>
                </a:prstClr>
              </a:solidFill>
            </a:endParaRPr>
          </a:p>
        </p:txBody>
      </p:sp>
      <p:sp>
        <p:nvSpPr>
          <p:cNvPr id="2" name="Title 1"/>
          <p:cNvSpPr>
            <a:spLocks noGrp="1"/>
          </p:cNvSpPr>
          <p:nvPr>
            <p:ph type="title"/>
          </p:nvPr>
        </p:nvSpPr>
        <p:spPr/>
        <p:txBody>
          <a:bodyPr>
            <a:normAutofit/>
          </a:bodyPr>
          <a:lstStyle/>
          <a:p>
            <a:pPr algn="ctr"/>
            <a:r>
              <a:rPr lang="el-GR" dirty="0" smtClean="0"/>
              <a:t>Κριτικός Γραμματισμός</a:t>
            </a:r>
            <a:endParaRPr lang="el-GR" dirty="0"/>
          </a:p>
        </p:txBody>
      </p:sp>
    </p:spTree>
    <p:extLst>
      <p:ext uri="{BB962C8B-B14F-4D97-AF65-F5344CB8AC3E}">
        <p14:creationId xmlns:p14="http://schemas.microsoft.com/office/powerpoint/2010/main" val="26242103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algn="just">
              <a:lnSpc>
                <a:spcPct val="150000"/>
              </a:lnSpc>
            </a:pPr>
            <a:endParaRPr lang="el-GR" dirty="0" smtClean="0"/>
          </a:p>
          <a:p>
            <a:pPr algn="just">
              <a:lnSpc>
                <a:spcPct val="150000"/>
              </a:lnSpc>
            </a:pPr>
            <a:r>
              <a:rPr lang="el-GR" dirty="0" smtClean="0"/>
              <a:t>Ο </a:t>
            </a:r>
            <a:r>
              <a:rPr lang="el-GR" dirty="0"/>
              <a:t>κριτικός </a:t>
            </a:r>
            <a:r>
              <a:rPr lang="el-GR" dirty="0" err="1"/>
              <a:t>γραμματισμός</a:t>
            </a:r>
            <a:r>
              <a:rPr lang="el-GR" dirty="0"/>
              <a:t> προτείνει τρόπους επεξεργασίας αυθεντικών κειμένων, δίνοντας έμφαση στο πώς τα κείμενα λειτουργούν σε σχέση με την κοινωνική πραγματικότητα – τι ιδεολογικές θέσεις μεταδίδουν, τι υπονοούν κτλ. </a:t>
            </a:r>
          </a:p>
          <a:p>
            <a:endParaRPr lang="el-GR" dirty="0"/>
          </a:p>
        </p:txBody>
      </p:sp>
      <p:sp>
        <p:nvSpPr>
          <p:cNvPr id="6" name="Slide Number Placeholder 5"/>
          <p:cNvSpPr>
            <a:spLocks noGrp="1"/>
          </p:cNvSpPr>
          <p:nvPr>
            <p:ph type="sldNum" sz="quarter" idx="15"/>
          </p:nvPr>
        </p:nvSpPr>
        <p:spPr/>
        <p:txBody>
          <a:bodyPr/>
          <a:lstStyle/>
          <a:p>
            <a:fld id="{FF267AD3-A6FC-478A-9373-4DE9F300985F}" type="slidenum">
              <a:rPr lang="en-US" smtClean="0">
                <a:solidFill>
                  <a:prstClr val="black">
                    <a:tint val="75000"/>
                  </a:prstClr>
                </a:solidFill>
              </a:rPr>
              <a:pPr/>
              <a:t>15</a:t>
            </a:fld>
            <a:endParaRPr lang="en-US">
              <a:solidFill>
                <a:prstClr val="black">
                  <a:tint val="75000"/>
                </a:prstClr>
              </a:solidFill>
            </a:endParaRPr>
          </a:p>
        </p:txBody>
      </p:sp>
      <p:sp>
        <p:nvSpPr>
          <p:cNvPr id="7" name="Footer Placeholder 6"/>
          <p:cNvSpPr>
            <a:spLocks noGrp="1"/>
          </p:cNvSpPr>
          <p:nvPr>
            <p:ph type="ftr" sz="quarter" idx="16"/>
          </p:nvPr>
        </p:nvSpPr>
        <p:spPr/>
        <p:txBody>
          <a:bodyPr/>
          <a:lstStyle/>
          <a:p>
            <a:r>
              <a:rPr lang="el-GR" smtClean="0">
                <a:solidFill>
                  <a:prstClr val="black">
                    <a:tint val="75000"/>
                  </a:prstClr>
                </a:solidFill>
              </a:rPr>
              <a:t>ΔΛ</a:t>
            </a:r>
            <a:endParaRPr lang="en-US">
              <a:solidFill>
                <a:prstClr val="black">
                  <a:tint val="75000"/>
                </a:prstClr>
              </a:solidFill>
            </a:endParaRPr>
          </a:p>
        </p:txBody>
      </p:sp>
      <p:sp>
        <p:nvSpPr>
          <p:cNvPr id="2" name="Title 1"/>
          <p:cNvSpPr>
            <a:spLocks noGrp="1"/>
          </p:cNvSpPr>
          <p:nvPr>
            <p:ph type="title"/>
          </p:nvPr>
        </p:nvSpPr>
        <p:spPr/>
        <p:txBody>
          <a:bodyPr>
            <a:normAutofit/>
          </a:bodyPr>
          <a:lstStyle/>
          <a:p>
            <a:pPr algn="ctr"/>
            <a:r>
              <a:rPr lang="el-GR" dirty="0" smtClean="0"/>
              <a:t>Κριτικός Γραμματισμός</a:t>
            </a:r>
            <a:endParaRPr lang="el-GR" dirty="0"/>
          </a:p>
        </p:txBody>
      </p:sp>
    </p:spTree>
    <p:extLst>
      <p:ext uri="{BB962C8B-B14F-4D97-AF65-F5344CB8AC3E}">
        <p14:creationId xmlns:p14="http://schemas.microsoft.com/office/powerpoint/2010/main" val="2336252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lvl="0" algn="just">
              <a:lnSpc>
                <a:spcPct val="150000"/>
              </a:lnSpc>
            </a:pPr>
            <a:endParaRPr lang="el-GR" dirty="0" smtClean="0"/>
          </a:p>
          <a:p>
            <a:pPr lvl="0" algn="just">
              <a:lnSpc>
                <a:spcPct val="150000"/>
              </a:lnSpc>
            </a:pPr>
            <a:r>
              <a:rPr lang="el-GR" dirty="0" smtClean="0"/>
              <a:t>Μέσα </a:t>
            </a:r>
            <a:r>
              <a:rPr lang="el-GR" dirty="0"/>
              <a:t>από τη χρήση των διαφόρων γλωσσικών στοιχείων υποστηρίζουμε κάποιες θέσεις, διατυπώνουμε τη στάση μας απέναντι σε κάποια νοήματα που κυριαρχούν ή όχι στην κοινωνική πραγματικότητα. </a:t>
            </a:r>
          </a:p>
          <a:p>
            <a:endParaRPr lang="el-GR" dirty="0"/>
          </a:p>
        </p:txBody>
      </p:sp>
      <p:sp>
        <p:nvSpPr>
          <p:cNvPr id="6" name="Slide Number Placeholder 5"/>
          <p:cNvSpPr>
            <a:spLocks noGrp="1"/>
          </p:cNvSpPr>
          <p:nvPr>
            <p:ph type="sldNum" sz="quarter" idx="15"/>
          </p:nvPr>
        </p:nvSpPr>
        <p:spPr/>
        <p:txBody>
          <a:bodyPr/>
          <a:lstStyle/>
          <a:p>
            <a:fld id="{FF267AD3-A6FC-478A-9373-4DE9F300985F}" type="slidenum">
              <a:rPr lang="en-US" smtClean="0">
                <a:solidFill>
                  <a:prstClr val="black">
                    <a:tint val="75000"/>
                  </a:prstClr>
                </a:solidFill>
              </a:rPr>
              <a:pPr/>
              <a:t>16</a:t>
            </a:fld>
            <a:endParaRPr lang="en-US">
              <a:solidFill>
                <a:prstClr val="black">
                  <a:tint val="75000"/>
                </a:prstClr>
              </a:solidFill>
            </a:endParaRPr>
          </a:p>
        </p:txBody>
      </p:sp>
      <p:sp>
        <p:nvSpPr>
          <p:cNvPr id="7" name="Footer Placeholder 6"/>
          <p:cNvSpPr>
            <a:spLocks noGrp="1"/>
          </p:cNvSpPr>
          <p:nvPr>
            <p:ph type="ftr" sz="quarter" idx="16"/>
          </p:nvPr>
        </p:nvSpPr>
        <p:spPr/>
        <p:txBody>
          <a:bodyPr/>
          <a:lstStyle/>
          <a:p>
            <a:r>
              <a:rPr lang="el-GR" smtClean="0">
                <a:solidFill>
                  <a:prstClr val="black">
                    <a:tint val="75000"/>
                  </a:prstClr>
                </a:solidFill>
              </a:rPr>
              <a:t>ΔΛ</a:t>
            </a:r>
            <a:endParaRPr lang="en-US">
              <a:solidFill>
                <a:prstClr val="black">
                  <a:tint val="75000"/>
                </a:prstClr>
              </a:solidFill>
            </a:endParaRPr>
          </a:p>
        </p:txBody>
      </p:sp>
      <p:sp>
        <p:nvSpPr>
          <p:cNvPr id="2" name="Title 1"/>
          <p:cNvSpPr>
            <a:spLocks noGrp="1"/>
          </p:cNvSpPr>
          <p:nvPr>
            <p:ph type="title"/>
          </p:nvPr>
        </p:nvSpPr>
        <p:spPr/>
        <p:txBody>
          <a:bodyPr>
            <a:normAutofit/>
          </a:bodyPr>
          <a:lstStyle/>
          <a:p>
            <a:pPr algn="ctr"/>
            <a:r>
              <a:rPr lang="el-GR" dirty="0" smtClean="0"/>
              <a:t>Κριτικός Γραμματισμός</a:t>
            </a:r>
            <a:endParaRPr lang="el-GR" dirty="0"/>
          </a:p>
        </p:txBody>
      </p:sp>
    </p:spTree>
    <p:extLst>
      <p:ext uri="{BB962C8B-B14F-4D97-AF65-F5344CB8AC3E}">
        <p14:creationId xmlns:p14="http://schemas.microsoft.com/office/powerpoint/2010/main" val="13616946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lide Number Placeholder 33"/>
          <p:cNvSpPr>
            <a:spLocks noGrp="1"/>
          </p:cNvSpPr>
          <p:nvPr>
            <p:ph type="sldNum" sz="quarter" idx="15"/>
          </p:nvPr>
        </p:nvSpPr>
        <p:spPr/>
        <p:txBody>
          <a:bodyPr/>
          <a:lstStyle/>
          <a:p>
            <a:fld id="{FF267AD3-A6FC-478A-9373-4DE9F300985F}" type="slidenum">
              <a:rPr lang="en-US" smtClean="0">
                <a:solidFill>
                  <a:prstClr val="black">
                    <a:tint val="75000"/>
                  </a:prstClr>
                </a:solidFill>
              </a:rPr>
              <a:pPr/>
              <a:t>17</a:t>
            </a:fld>
            <a:endParaRPr lang="en-US">
              <a:solidFill>
                <a:prstClr val="black">
                  <a:tint val="75000"/>
                </a:prstClr>
              </a:solidFill>
            </a:endParaRPr>
          </a:p>
        </p:txBody>
      </p:sp>
      <p:sp>
        <p:nvSpPr>
          <p:cNvPr id="35" name="Footer Placeholder 34"/>
          <p:cNvSpPr>
            <a:spLocks noGrp="1"/>
          </p:cNvSpPr>
          <p:nvPr>
            <p:ph type="ftr" sz="quarter" idx="16"/>
          </p:nvPr>
        </p:nvSpPr>
        <p:spPr/>
        <p:txBody>
          <a:bodyPr/>
          <a:lstStyle/>
          <a:p>
            <a:r>
              <a:rPr lang="el-GR" smtClean="0">
                <a:solidFill>
                  <a:prstClr val="black">
                    <a:tint val="75000"/>
                  </a:prstClr>
                </a:solidFill>
              </a:rPr>
              <a:t>ΔΛ</a:t>
            </a:r>
            <a:endParaRPr lang="en-US">
              <a:solidFill>
                <a:prstClr val="black">
                  <a:tint val="75000"/>
                </a:prstClr>
              </a:solidFill>
            </a:endParaRPr>
          </a:p>
        </p:txBody>
      </p:sp>
      <p:sp>
        <p:nvSpPr>
          <p:cNvPr id="2" name="Τίτλος 1"/>
          <p:cNvSpPr>
            <a:spLocks noGrp="1"/>
          </p:cNvSpPr>
          <p:nvPr>
            <p:ph type="title"/>
          </p:nvPr>
        </p:nvSpPr>
        <p:spPr>
          <a:xfrm>
            <a:off x="683568" y="274638"/>
            <a:ext cx="8064896" cy="922114"/>
          </a:xfrm>
        </p:spPr>
        <p:txBody>
          <a:bodyPr>
            <a:normAutofit fontScale="90000"/>
          </a:bodyPr>
          <a:lstStyle/>
          <a:p>
            <a:pPr algn="ctr"/>
            <a:r>
              <a:rPr lang="el-GR" dirty="0" smtClean="0"/>
              <a:t>Δομικά στοιχεία </a:t>
            </a:r>
            <a:r>
              <a:rPr lang="en-US" dirty="0" smtClean="0"/>
              <a:t> </a:t>
            </a:r>
            <a:r>
              <a:rPr lang="el-GR" dirty="0" smtClean="0"/>
              <a:t>της κριτικής </a:t>
            </a:r>
            <a:r>
              <a:rPr lang="en-US" dirty="0" smtClean="0"/>
              <a:t> </a:t>
            </a:r>
            <a:r>
              <a:rPr lang="el-GR" dirty="0" smtClean="0"/>
              <a:t>σκέψης</a:t>
            </a:r>
            <a:endParaRPr lang="el-GR" dirty="0"/>
          </a:p>
        </p:txBody>
      </p:sp>
      <p:sp>
        <p:nvSpPr>
          <p:cNvPr id="6" name="Ελεύθερη σχεδίαση 5"/>
          <p:cNvSpPr/>
          <p:nvPr/>
        </p:nvSpPr>
        <p:spPr>
          <a:xfrm>
            <a:off x="4623003" y="5498221"/>
            <a:ext cx="233736" cy="445382"/>
          </a:xfrm>
          <a:custGeom>
            <a:avLst/>
            <a:gdLst>
              <a:gd name="connsiteX0" fmla="*/ 0 w 233736"/>
              <a:gd name="connsiteY0" fmla="*/ 0 h 445382"/>
              <a:gd name="connsiteX1" fmla="*/ 116868 w 233736"/>
              <a:gd name="connsiteY1" fmla="*/ 0 h 445382"/>
              <a:gd name="connsiteX2" fmla="*/ 116868 w 233736"/>
              <a:gd name="connsiteY2" fmla="*/ 445382 h 445382"/>
              <a:gd name="connsiteX3" fmla="*/ 233736 w 233736"/>
              <a:gd name="connsiteY3" fmla="*/ 445382 h 445382"/>
            </a:gdLst>
            <a:ahLst/>
            <a:cxnLst>
              <a:cxn ang="0">
                <a:pos x="connsiteX0" y="connsiteY0"/>
              </a:cxn>
              <a:cxn ang="0">
                <a:pos x="connsiteX1" y="connsiteY1"/>
              </a:cxn>
              <a:cxn ang="0">
                <a:pos x="connsiteX2" y="connsiteY2"/>
              </a:cxn>
              <a:cxn ang="0">
                <a:pos x="connsiteX3" y="connsiteY3"/>
              </a:cxn>
            </a:cxnLst>
            <a:rect l="l" t="t" r="r" b="b"/>
            <a:pathLst>
              <a:path w="233736" h="445382">
                <a:moveTo>
                  <a:pt x="0" y="0"/>
                </a:moveTo>
                <a:lnTo>
                  <a:pt x="116868" y="0"/>
                </a:lnTo>
                <a:lnTo>
                  <a:pt x="116868" y="445382"/>
                </a:lnTo>
                <a:lnTo>
                  <a:pt x="233736" y="445382"/>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16993" tIns="210117" rIns="116994" bIns="210116"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7" name="Ελεύθερη σχεδίαση 6"/>
          <p:cNvSpPr/>
          <p:nvPr/>
        </p:nvSpPr>
        <p:spPr>
          <a:xfrm>
            <a:off x="4623003" y="5452501"/>
            <a:ext cx="233736" cy="91440"/>
          </a:xfrm>
          <a:custGeom>
            <a:avLst/>
            <a:gdLst>
              <a:gd name="connsiteX0" fmla="*/ 0 w 233736"/>
              <a:gd name="connsiteY0" fmla="*/ 45720 h 91440"/>
              <a:gd name="connsiteX1" fmla="*/ 233736 w 233736"/>
              <a:gd name="connsiteY1" fmla="*/ 45720 h 91440"/>
            </a:gdLst>
            <a:ahLst/>
            <a:cxnLst>
              <a:cxn ang="0">
                <a:pos x="connsiteX0" y="connsiteY0"/>
              </a:cxn>
              <a:cxn ang="0">
                <a:pos x="connsiteX1" y="connsiteY1"/>
              </a:cxn>
            </a:cxnLst>
            <a:rect l="l" t="t" r="r" b="b"/>
            <a:pathLst>
              <a:path w="233736" h="91440">
                <a:moveTo>
                  <a:pt x="0" y="45720"/>
                </a:moveTo>
                <a:lnTo>
                  <a:pt x="233736" y="45720"/>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23725" tIns="39877" rIns="123725" bIns="39877"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8" name="Ελεύθερη σχεδίαση 7"/>
          <p:cNvSpPr/>
          <p:nvPr/>
        </p:nvSpPr>
        <p:spPr>
          <a:xfrm>
            <a:off x="4623003" y="5052838"/>
            <a:ext cx="233736" cy="445382"/>
          </a:xfrm>
          <a:custGeom>
            <a:avLst/>
            <a:gdLst>
              <a:gd name="connsiteX0" fmla="*/ 0 w 233736"/>
              <a:gd name="connsiteY0" fmla="*/ 445382 h 445382"/>
              <a:gd name="connsiteX1" fmla="*/ 116868 w 233736"/>
              <a:gd name="connsiteY1" fmla="*/ 445382 h 445382"/>
              <a:gd name="connsiteX2" fmla="*/ 116868 w 233736"/>
              <a:gd name="connsiteY2" fmla="*/ 0 h 445382"/>
              <a:gd name="connsiteX3" fmla="*/ 233736 w 233736"/>
              <a:gd name="connsiteY3" fmla="*/ 0 h 445382"/>
            </a:gdLst>
            <a:ahLst/>
            <a:cxnLst>
              <a:cxn ang="0">
                <a:pos x="connsiteX0" y="connsiteY0"/>
              </a:cxn>
              <a:cxn ang="0">
                <a:pos x="connsiteX1" y="connsiteY1"/>
              </a:cxn>
              <a:cxn ang="0">
                <a:pos x="connsiteX2" y="connsiteY2"/>
              </a:cxn>
              <a:cxn ang="0">
                <a:pos x="connsiteX3" y="connsiteY3"/>
              </a:cxn>
            </a:cxnLst>
            <a:rect l="l" t="t" r="r" b="b"/>
            <a:pathLst>
              <a:path w="233736" h="445382">
                <a:moveTo>
                  <a:pt x="0" y="445382"/>
                </a:moveTo>
                <a:lnTo>
                  <a:pt x="116868" y="445382"/>
                </a:lnTo>
                <a:lnTo>
                  <a:pt x="116868" y="0"/>
                </a:lnTo>
                <a:lnTo>
                  <a:pt x="233736" y="0"/>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16993" tIns="210117" rIns="116994" bIns="210116"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9" name="Ελεύθερη σχεδίαση 8"/>
          <p:cNvSpPr/>
          <p:nvPr/>
        </p:nvSpPr>
        <p:spPr>
          <a:xfrm>
            <a:off x="1871731" y="3939381"/>
            <a:ext cx="233736" cy="1558840"/>
          </a:xfrm>
          <a:custGeom>
            <a:avLst/>
            <a:gdLst>
              <a:gd name="connsiteX0" fmla="*/ 0 w 233736"/>
              <a:gd name="connsiteY0" fmla="*/ 0 h 1558840"/>
              <a:gd name="connsiteX1" fmla="*/ 116868 w 233736"/>
              <a:gd name="connsiteY1" fmla="*/ 0 h 1558840"/>
              <a:gd name="connsiteX2" fmla="*/ 116868 w 233736"/>
              <a:gd name="connsiteY2" fmla="*/ 1558840 h 1558840"/>
              <a:gd name="connsiteX3" fmla="*/ 233736 w 233736"/>
              <a:gd name="connsiteY3" fmla="*/ 1558840 h 1558840"/>
            </a:gdLst>
            <a:ahLst/>
            <a:cxnLst>
              <a:cxn ang="0">
                <a:pos x="connsiteX0" y="connsiteY0"/>
              </a:cxn>
              <a:cxn ang="0">
                <a:pos x="connsiteX1" y="connsiteY1"/>
              </a:cxn>
              <a:cxn ang="0">
                <a:pos x="connsiteX2" y="connsiteY2"/>
              </a:cxn>
              <a:cxn ang="0">
                <a:pos x="connsiteX3" y="connsiteY3"/>
              </a:cxn>
            </a:cxnLst>
            <a:rect l="l" t="t" r="r" b="b"/>
            <a:pathLst>
              <a:path w="233736" h="1558840">
                <a:moveTo>
                  <a:pt x="0" y="0"/>
                </a:moveTo>
                <a:lnTo>
                  <a:pt x="116868" y="0"/>
                </a:lnTo>
                <a:lnTo>
                  <a:pt x="116868" y="1558840"/>
                </a:lnTo>
                <a:lnTo>
                  <a:pt x="233736" y="1558840"/>
                </a:lnTo>
              </a:path>
            </a:pathLst>
          </a:custGeom>
          <a:noFill/>
          <a:scene3d>
            <a:camera prst="orthographicFront"/>
            <a:lightRig rig="flat" dir="t"/>
          </a:scene3d>
          <a:sp3d prstMaterial="matte"/>
        </p:spPr>
        <p:style>
          <a:lnRef idx="2">
            <a:schemeClr val="accent2">
              <a:hueOff val="0"/>
              <a:satOff val="0"/>
              <a:lumOff val="0"/>
              <a:alphaOff val="0"/>
            </a:schemeClr>
          </a:lnRef>
          <a:fillRef idx="0">
            <a:scrgbClr r="0" g="0" b="0"/>
          </a:fillRef>
          <a:effectRef idx="0">
            <a:schemeClr val="accent3">
              <a:tint val="90000"/>
              <a:hueOff val="0"/>
              <a:satOff val="0"/>
              <a:lumOff val="0"/>
              <a:alphaOff val="0"/>
            </a:schemeClr>
          </a:effectRef>
          <a:fontRef idx="minor">
            <a:schemeClr val="tx1">
              <a:hueOff val="0"/>
              <a:satOff val="0"/>
              <a:lumOff val="0"/>
              <a:alphaOff val="0"/>
            </a:schemeClr>
          </a:fontRef>
        </p:style>
        <p:txBody>
          <a:bodyPr spcFirstLastPara="0" vert="horz" wrap="square" lIns="90162" tIns="740014" rIns="90161" bIns="740013"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0" name="Ελεύθερη σχεδίαση 9"/>
          <p:cNvSpPr/>
          <p:nvPr/>
        </p:nvSpPr>
        <p:spPr>
          <a:xfrm>
            <a:off x="4623003" y="3939381"/>
            <a:ext cx="233736" cy="668074"/>
          </a:xfrm>
          <a:custGeom>
            <a:avLst/>
            <a:gdLst>
              <a:gd name="connsiteX0" fmla="*/ 0 w 233736"/>
              <a:gd name="connsiteY0" fmla="*/ 0 h 668074"/>
              <a:gd name="connsiteX1" fmla="*/ 116868 w 233736"/>
              <a:gd name="connsiteY1" fmla="*/ 0 h 668074"/>
              <a:gd name="connsiteX2" fmla="*/ 116868 w 233736"/>
              <a:gd name="connsiteY2" fmla="*/ 668074 h 668074"/>
              <a:gd name="connsiteX3" fmla="*/ 233736 w 233736"/>
              <a:gd name="connsiteY3" fmla="*/ 668074 h 668074"/>
            </a:gdLst>
            <a:ahLst/>
            <a:cxnLst>
              <a:cxn ang="0">
                <a:pos x="connsiteX0" y="connsiteY0"/>
              </a:cxn>
              <a:cxn ang="0">
                <a:pos x="connsiteX1" y="connsiteY1"/>
              </a:cxn>
              <a:cxn ang="0">
                <a:pos x="connsiteX2" y="connsiteY2"/>
              </a:cxn>
              <a:cxn ang="0">
                <a:pos x="connsiteX3" y="connsiteY3"/>
              </a:cxn>
            </a:cxnLst>
            <a:rect l="l" t="t" r="r" b="b"/>
            <a:pathLst>
              <a:path w="233736" h="668074">
                <a:moveTo>
                  <a:pt x="0" y="0"/>
                </a:moveTo>
                <a:lnTo>
                  <a:pt x="116868" y="0"/>
                </a:lnTo>
                <a:lnTo>
                  <a:pt x="116868" y="668074"/>
                </a:lnTo>
                <a:lnTo>
                  <a:pt x="233736" y="668074"/>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11874" tIns="316343" rIns="111873" bIns="316342"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1" name="Ελεύθερη σχεδίαση 10"/>
          <p:cNvSpPr/>
          <p:nvPr/>
        </p:nvSpPr>
        <p:spPr>
          <a:xfrm>
            <a:off x="4623003" y="3939381"/>
            <a:ext cx="233736" cy="222691"/>
          </a:xfrm>
          <a:custGeom>
            <a:avLst/>
            <a:gdLst>
              <a:gd name="connsiteX0" fmla="*/ 0 w 233736"/>
              <a:gd name="connsiteY0" fmla="*/ 0 h 222691"/>
              <a:gd name="connsiteX1" fmla="*/ 116868 w 233736"/>
              <a:gd name="connsiteY1" fmla="*/ 0 h 222691"/>
              <a:gd name="connsiteX2" fmla="*/ 116868 w 233736"/>
              <a:gd name="connsiteY2" fmla="*/ 222691 h 222691"/>
              <a:gd name="connsiteX3" fmla="*/ 233736 w 233736"/>
              <a:gd name="connsiteY3" fmla="*/ 222691 h 222691"/>
            </a:gdLst>
            <a:ahLst/>
            <a:cxnLst>
              <a:cxn ang="0">
                <a:pos x="connsiteX0" y="connsiteY0"/>
              </a:cxn>
              <a:cxn ang="0">
                <a:pos x="connsiteX1" y="connsiteY1"/>
              </a:cxn>
              <a:cxn ang="0">
                <a:pos x="connsiteX2" y="connsiteY2"/>
              </a:cxn>
              <a:cxn ang="0">
                <a:pos x="connsiteX3" y="connsiteY3"/>
              </a:cxn>
            </a:cxnLst>
            <a:rect l="l" t="t" r="r" b="b"/>
            <a:pathLst>
              <a:path w="233736" h="222691">
                <a:moveTo>
                  <a:pt x="0" y="0"/>
                </a:moveTo>
                <a:lnTo>
                  <a:pt x="116868" y="0"/>
                </a:lnTo>
                <a:lnTo>
                  <a:pt x="116868" y="222691"/>
                </a:lnTo>
                <a:lnTo>
                  <a:pt x="233736" y="222691"/>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21497" tIns="103275" rIns="121498" bIns="103275"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2" name="Ελεύθερη σχεδίαση 11"/>
          <p:cNvSpPr/>
          <p:nvPr/>
        </p:nvSpPr>
        <p:spPr>
          <a:xfrm>
            <a:off x="4623003" y="3716690"/>
            <a:ext cx="233736" cy="222691"/>
          </a:xfrm>
          <a:custGeom>
            <a:avLst/>
            <a:gdLst>
              <a:gd name="connsiteX0" fmla="*/ 0 w 233736"/>
              <a:gd name="connsiteY0" fmla="*/ 222691 h 222691"/>
              <a:gd name="connsiteX1" fmla="*/ 116868 w 233736"/>
              <a:gd name="connsiteY1" fmla="*/ 222691 h 222691"/>
              <a:gd name="connsiteX2" fmla="*/ 116868 w 233736"/>
              <a:gd name="connsiteY2" fmla="*/ 0 h 222691"/>
              <a:gd name="connsiteX3" fmla="*/ 233736 w 233736"/>
              <a:gd name="connsiteY3" fmla="*/ 0 h 222691"/>
            </a:gdLst>
            <a:ahLst/>
            <a:cxnLst>
              <a:cxn ang="0">
                <a:pos x="connsiteX0" y="connsiteY0"/>
              </a:cxn>
              <a:cxn ang="0">
                <a:pos x="connsiteX1" y="connsiteY1"/>
              </a:cxn>
              <a:cxn ang="0">
                <a:pos x="connsiteX2" y="connsiteY2"/>
              </a:cxn>
              <a:cxn ang="0">
                <a:pos x="connsiteX3" y="connsiteY3"/>
              </a:cxn>
            </a:cxnLst>
            <a:rect l="l" t="t" r="r" b="b"/>
            <a:pathLst>
              <a:path w="233736" h="222691">
                <a:moveTo>
                  <a:pt x="0" y="222691"/>
                </a:moveTo>
                <a:lnTo>
                  <a:pt x="116868" y="222691"/>
                </a:lnTo>
                <a:lnTo>
                  <a:pt x="116868" y="0"/>
                </a:lnTo>
                <a:lnTo>
                  <a:pt x="233736" y="0"/>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21497" tIns="103274" rIns="121498" bIns="103276"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3" name="Ελεύθερη σχεδίαση 12"/>
          <p:cNvSpPr/>
          <p:nvPr/>
        </p:nvSpPr>
        <p:spPr>
          <a:xfrm>
            <a:off x="4623003" y="3271307"/>
            <a:ext cx="233736" cy="668074"/>
          </a:xfrm>
          <a:custGeom>
            <a:avLst/>
            <a:gdLst>
              <a:gd name="connsiteX0" fmla="*/ 0 w 233736"/>
              <a:gd name="connsiteY0" fmla="*/ 668074 h 668074"/>
              <a:gd name="connsiteX1" fmla="*/ 116868 w 233736"/>
              <a:gd name="connsiteY1" fmla="*/ 668074 h 668074"/>
              <a:gd name="connsiteX2" fmla="*/ 116868 w 233736"/>
              <a:gd name="connsiteY2" fmla="*/ 0 h 668074"/>
              <a:gd name="connsiteX3" fmla="*/ 233736 w 233736"/>
              <a:gd name="connsiteY3" fmla="*/ 0 h 668074"/>
            </a:gdLst>
            <a:ahLst/>
            <a:cxnLst>
              <a:cxn ang="0">
                <a:pos x="connsiteX0" y="connsiteY0"/>
              </a:cxn>
              <a:cxn ang="0">
                <a:pos x="connsiteX1" y="connsiteY1"/>
              </a:cxn>
              <a:cxn ang="0">
                <a:pos x="connsiteX2" y="connsiteY2"/>
              </a:cxn>
              <a:cxn ang="0">
                <a:pos x="connsiteX3" y="connsiteY3"/>
              </a:cxn>
            </a:cxnLst>
            <a:rect l="l" t="t" r="r" b="b"/>
            <a:pathLst>
              <a:path w="233736" h="668074">
                <a:moveTo>
                  <a:pt x="0" y="668074"/>
                </a:moveTo>
                <a:lnTo>
                  <a:pt x="116868" y="668074"/>
                </a:lnTo>
                <a:lnTo>
                  <a:pt x="116868" y="0"/>
                </a:lnTo>
                <a:lnTo>
                  <a:pt x="233736" y="0"/>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11874" tIns="316342" rIns="111873" bIns="316343"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4" name="Ελεύθερη σχεδίαση 13"/>
          <p:cNvSpPr/>
          <p:nvPr/>
        </p:nvSpPr>
        <p:spPr>
          <a:xfrm>
            <a:off x="1871731" y="3893661"/>
            <a:ext cx="233736" cy="91440"/>
          </a:xfrm>
          <a:custGeom>
            <a:avLst/>
            <a:gdLst>
              <a:gd name="connsiteX0" fmla="*/ 0 w 233736"/>
              <a:gd name="connsiteY0" fmla="*/ 45720 h 91440"/>
              <a:gd name="connsiteX1" fmla="*/ 233736 w 233736"/>
              <a:gd name="connsiteY1" fmla="*/ 45720 h 91440"/>
            </a:gdLst>
            <a:ahLst/>
            <a:cxnLst>
              <a:cxn ang="0">
                <a:pos x="connsiteX0" y="connsiteY0"/>
              </a:cxn>
              <a:cxn ang="0">
                <a:pos x="connsiteX1" y="connsiteY1"/>
              </a:cxn>
            </a:cxnLst>
            <a:rect l="l" t="t" r="r" b="b"/>
            <a:pathLst>
              <a:path w="233736" h="91440">
                <a:moveTo>
                  <a:pt x="0" y="45720"/>
                </a:moveTo>
                <a:lnTo>
                  <a:pt x="233736" y="45720"/>
                </a:lnTo>
              </a:path>
            </a:pathLst>
          </a:custGeom>
          <a:noFill/>
          <a:scene3d>
            <a:camera prst="orthographicFront"/>
            <a:lightRig rig="flat" dir="t"/>
          </a:scene3d>
          <a:sp3d prstMaterial="matte"/>
        </p:spPr>
        <p:style>
          <a:lnRef idx="2">
            <a:schemeClr val="accent2">
              <a:hueOff val="0"/>
              <a:satOff val="0"/>
              <a:lumOff val="0"/>
              <a:alphaOff val="0"/>
            </a:schemeClr>
          </a:lnRef>
          <a:fillRef idx="0">
            <a:scrgbClr r="0" g="0" b="0"/>
          </a:fillRef>
          <a:effectRef idx="0">
            <a:schemeClr val="accent3">
              <a:tint val="90000"/>
              <a:hueOff val="0"/>
              <a:satOff val="0"/>
              <a:lumOff val="0"/>
              <a:alphaOff val="0"/>
            </a:schemeClr>
          </a:effectRef>
          <a:fontRef idx="minor">
            <a:schemeClr val="tx1">
              <a:hueOff val="0"/>
              <a:satOff val="0"/>
              <a:lumOff val="0"/>
              <a:alphaOff val="0"/>
            </a:schemeClr>
          </a:fontRef>
        </p:style>
        <p:txBody>
          <a:bodyPr spcFirstLastPara="0" vert="horz" wrap="square" lIns="123725" tIns="39877" rIns="123725" bIns="39877"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5" name="Ελεύθερη σχεδίαση 14"/>
          <p:cNvSpPr/>
          <p:nvPr/>
        </p:nvSpPr>
        <p:spPr>
          <a:xfrm>
            <a:off x="4623003" y="2380541"/>
            <a:ext cx="233736" cy="445382"/>
          </a:xfrm>
          <a:custGeom>
            <a:avLst/>
            <a:gdLst>
              <a:gd name="connsiteX0" fmla="*/ 0 w 233736"/>
              <a:gd name="connsiteY0" fmla="*/ 0 h 445382"/>
              <a:gd name="connsiteX1" fmla="*/ 116868 w 233736"/>
              <a:gd name="connsiteY1" fmla="*/ 0 h 445382"/>
              <a:gd name="connsiteX2" fmla="*/ 116868 w 233736"/>
              <a:gd name="connsiteY2" fmla="*/ 445382 h 445382"/>
              <a:gd name="connsiteX3" fmla="*/ 233736 w 233736"/>
              <a:gd name="connsiteY3" fmla="*/ 445382 h 445382"/>
            </a:gdLst>
            <a:ahLst/>
            <a:cxnLst>
              <a:cxn ang="0">
                <a:pos x="connsiteX0" y="connsiteY0"/>
              </a:cxn>
              <a:cxn ang="0">
                <a:pos x="connsiteX1" y="connsiteY1"/>
              </a:cxn>
              <a:cxn ang="0">
                <a:pos x="connsiteX2" y="connsiteY2"/>
              </a:cxn>
              <a:cxn ang="0">
                <a:pos x="connsiteX3" y="connsiteY3"/>
              </a:cxn>
            </a:cxnLst>
            <a:rect l="l" t="t" r="r" b="b"/>
            <a:pathLst>
              <a:path w="233736" h="445382">
                <a:moveTo>
                  <a:pt x="0" y="0"/>
                </a:moveTo>
                <a:lnTo>
                  <a:pt x="116868" y="0"/>
                </a:lnTo>
                <a:lnTo>
                  <a:pt x="116868" y="445382"/>
                </a:lnTo>
                <a:lnTo>
                  <a:pt x="233736" y="445382"/>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16993" tIns="210116" rIns="116994" bIns="210117"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6" name="Ελεύθερη σχεδίαση 15"/>
          <p:cNvSpPr/>
          <p:nvPr/>
        </p:nvSpPr>
        <p:spPr>
          <a:xfrm>
            <a:off x="4623003" y="2334821"/>
            <a:ext cx="233736" cy="91440"/>
          </a:xfrm>
          <a:custGeom>
            <a:avLst/>
            <a:gdLst>
              <a:gd name="connsiteX0" fmla="*/ 0 w 233736"/>
              <a:gd name="connsiteY0" fmla="*/ 45720 h 91440"/>
              <a:gd name="connsiteX1" fmla="*/ 233736 w 233736"/>
              <a:gd name="connsiteY1" fmla="*/ 45720 h 91440"/>
            </a:gdLst>
            <a:ahLst/>
            <a:cxnLst>
              <a:cxn ang="0">
                <a:pos x="connsiteX0" y="connsiteY0"/>
              </a:cxn>
              <a:cxn ang="0">
                <a:pos x="connsiteX1" y="connsiteY1"/>
              </a:cxn>
            </a:cxnLst>
            <a:rect l="l" t="t" r="r" b="b"/>
            <a:pathLst>
              <a:path w="233736" h="91440">
                <a:moveTo>
                  <a:pt x="0" y="45720"/>
                </a:moveTo>
                <a:lnTo>
                  <a:pt x="233736" y="45720"/>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23725" tIns="39876" rIns="123725" bIns="39878"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7" name="Ελεύθερη σχεδίαση 16"/>
          <p:cNvSpPr/>
          <p:nvPr/>
        </p:nvSpPr>
        <p:spPr>
          <a:xfrm>
            <a:off x="4623003" y="1935158"/>
            <a:ext cx="233736" cy="445382"/>
          </a:xfrm>
          <a:custGeom>
            <a:avLst/>
            <a:gdLst>
              <a:gd name="connsiteX0" fmla="*/ 0 w 233736"/>
              <a:gd name="connsiteY0" fmla="*/ 445382 h 445382"/>
              <a:gd name="connsiteX1" fmla="*/ 116868 w 233736"/>
              <a:gd name="connsiteY1" fmla="*/ 445382 h 445382"/>
              <a:gd name="connsiteX2" fmla="*/ 116868 w 233736"/>
              <a:gd name="connsiteY2" fmla="*/ 0 h 445382"/>
              <a:gd name="connsiteX3" fmla="*/ 233736 w 233736"/>
              <a:gd name="connsiteY3" fmla="*/ 0 h 445382"/>
            </a:gdLst>
            <a:ahLst/>
            <a:cxnLst>
              <a:cxn ang="0">
                <a:pos x="connsiteX0" y="connsiteY0"/>
              </a:cxn>
              <a:cxn ang="0">
                <a:pos x="connsiteX1" y="connsiteY1"/>
              </a:cxn>
              <a:cxn ang="0">
                <a:pos x="connsiteX2" y="connsiteY2"/>
              </a:cxn>
              <a:cxn ang="0">
                <a:pos x="connsiteX3" y="connsiteY3"/>
              </a:cxn>
            </a:cxnLst>
            <a:rect l="l" t="t" r="r" b="b"/>
            <a:pathLst>
              <a:path w="233736" h="445382">
                <a:moveTo>
                  <a:pt x="0" y="445382"/>
                </a:moveTo>
                <a:lnTo>
                  <a:pt x="116868" y="445382"/>
                </a:lnTo>
                <a:lnTo>
                  <a:pt x="116868" y="0"/>
                </a:lnTo>
                <a:lnTo>
                  <a:pt x="233736" y="0"/>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16993" tIns="210116" rIns="116994" bIns="210117"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8" name="Ελεύθερη σχεδίαση 17"/>
          <p:cNvSpPr/>
          <p:nvPr/>
        </p:nvSpPr>
        <p:spPr>
          <a:xfrm>
            <a:off x="1871731" y="2380541"/>
            <a:ext cx="233736" cy="1558840"/>
          </a:xfrm>
          <a:custGeom>
            <a:avLst/>
            <a:gdLst>
              <a:gd name="connsiteX0" fmla="*/ 0 w 233736"/>
              <a:gd name="connsiteY0" fmla="*/ 1558840 h 1558840"/>
              <a:gd name="connsiteX1" fmla="*/ 116868 w 233736"/>
              <a:gd name="connsiteY1" fmla="*/ 1558840 h 1558840"/>
              <a:gd name="connsiteX2" fmla="*/ 116868 w 233736"/>
              <a:gd name="connsiteY2" fmla="*/ 0 h 1558840"/>
              <a:gd name="connsiteX3" fmla="*/ 233736 w 233736"/>
              <a:gd name="connsiteY3" fmla="*/ 0 h 1558840"/>
            </a:gdLst>
            <a:ahLst/>
            <a:cxnLst>
              <a:cxn ang="0">
                <a:pos x="connsiteX0" y="connsiteY0"/>
              </a:cxn>
              <a:cxn ang="0">
                <a:pos x="connsiteX1" y="connsiteY1"/>
              </a:cxn>
              <a:cxn ang="0">
                <a:pos x="connsiteX2" y="connsiteY2"/>
              </a:cxn>
              <a:cxn ang="0">
                <a:pos x="connsiteX3" y="connsiteY3"/>
              </a:cxn>
            </a:cxnLst>
            <a:rect l="l" t="t" r="r" b="b"/>
            <a:pathLst>
              <a:path w="233736" h="1558840">
                <a:moveTo>
                  <a:pt x="0" y="1558840"/>
                </a:moveTo>
                <a:lnTo>
                  <a:pt x="116868" y="1558840"/>
                </a:lnTo>
                <a:lnTo>
                  <a:pt x="116868" y="0"/>
                </a:lnTo>
                <a:lnTo>
                  <a:pt x="233736" y="0"/>
                </a:lnTo>
              </a:path>
            </a:pathLst>
          </a:custGeom>
          <a:noFill/>
          <a:scene3d>
            <a:camera prst="orthographicFront"/>
            <a:lightRig rig="flat" dir="t"/>
          </a:scene3d>
          <a:sp3d prstMaterial="matte"/>
        </p:spPr>
        <p:style>
          <a:lnRef idx="2">
            <a:schemeClr val="accent2">
              <a:hueOff val="0"/>
              <a:satOff val="0"/>
              <a:lumOff val="0"/>
              <a:alphaOff val="0"/>
            </a:schemeClr>
          </a:lnRef>
          <a:fillRef idx="0">
            <a:scrgbClr r="0" g="0" b="0"/>
          </a:fillRef>
          <a:effectRef idx="0">
            <a:schemeClr val="accent3">
              <a:tint val="90000"/>
              <a:hueOff val="0"/>
              <a:satOff val="0"/>
              <a:lumOff val="0"/>
              <a:alphaOff val="0"/>
            </a:schemeClr>
          </a:effectRef>
          <a:fontRef idx="minor">
            <a:schemeClr val="tx1">
              <a:hueOff val="0"/>
              <a:satOff val="0"/>
              <a:lumOff val="0"/>
              <a:alphaOff val="0"/>
            </a:schemeClr>
          </a:fontRef>
        </p:style>
        <p:txBody>
          <a:bodyPr spcFirstLastPara="0" vert="horz" wrap="square" lIns="90162" tIns="740013" rIns="90161" bIns="740014"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9" name="Ελεύθερη σχεδίαση 18"/>
          <p:cNvSpPr/>
          <p:nvPr/>
        </p:nvSpPr>
        <p:spPr>
          <a:xfrm rot="16200000">
            <a:off x="-545150" y="3707144"/>
            <a:ext cx="4369291" cy="464473"/>
          </a:xfrm>
          <a:custGeom>
            <a:avLst/>
            <a:gdLst>
              <a:gd name="connsiteX0" fmla="*/ 0 w 4369291"/>
              <a:gd name="connsiteY0" fmla="*/ 0 h 464473"/>
              <a:gd name="connsiteX1" fmla="*/ 4369291 w 4369291"/>
              <a:gd name="connsiteY1" fmla="*/ 0 h 464473"/>
              <a:gd name="connsiteX2" fmla="*/ 4369291 w 4369291"/>
              <a:gd name="connsiteY2" fmla="*/ 464473 h 464473"/>
              <a:gd name="connsiteX3" fmla="*/ 0 w 4369291"/>
              <a:gd name="connsiteY3" fmla="*/ 464473 h 464473"/>
              <a:gd name="connsiteX4" fmla="*/ 0 w 4369291"/>
              <a:gd name="connsiteY4" fmla="*/ 0 h 464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69291" h="464473">
                <a:moveTo>
                  <a:pt x="0" y="0"/>
                </a:moveTo>
                <a:lnTo>
                  <a:pt x="4369291" y="0"/>
                </a:lnTo>
                <a:lnTo>
                  <a:pt x="4369291" y="464473"/>
                </a:lnTo>
                <a:lnTo>
                  <a:pt x="0" y="464473"/>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8414" tIns="18414" rIns="18416" bIns="18415" numCol="1" spcCol="1270" anchor="ctr" anchorCtr="0">
            <a:noAutofit/>
          </a:bodyPr>
          <a:lstStyle/>
          <a:p>
            <a:pPr algn="ctr" defTabSz="1289050">
              <a:lnSpc>
                <a:spcPct val="90000"/>
              </a:lnSpc>
              <a:spcBef>
                <a:spcPct val="0"/>
              </a:spcBef>
              <a:spcAft>
                <a:spcPct val="35000"/>
              </a:spcAft>
            </a:pPr>
            <a:r>
              <a:rPr lang="el-GR" sz="3600" dirty="0" smtClean="0">
                <a:solidFill>
                  <a:prstClr val="white"/>
                </a:solidFill>
              </a:rPr>
              <a:t>Δομικά στοιχεία</a:t>
            </a:r>
            <a:endParaRPr lang="el-GR" sz="3600" dirty="0">
              <a:solidFill>
                <a:prstClr val="white"/>
              </a:solidFill>
            </a:endParaRPr>
          </a:p>
        </p:txBody>
      </p:sp>
      <p:sp>
        <p:nvSpPr>
          <p:cNvPr id="20" name="Ελεύθερη σχεδίαση 19"/>
          <p:cNvSpPr/>
          <p:nvPr/>
        </p:nvSpPr>
        <p:spPr>
          <a:xfrm>
            <a:off x="2105468" y="2202387"/>
            <a:ext cx="2517534" cy="356306"/>
          </a:xfrm>
          <a:custGeom>
            <a:avLst/>
            <a:gdLst>
              <a:gd name="connsiteX0" fmla="*/ 0 w 2517534"/>
              <a:gd name="connsiteY0" fmla="*/ 0 h 356306"/>
              <a:gd name="connsiteX1" fmla="*/ 2517534 w 2517534"/>
              <a:gd name="connsiteY1" fmla="*/ 0 h 356306"/>
              <a:gd name="connsiteX2" fmla="*/ 2517534 w 2517534"/>
              <a:gd name="connsiteY2" fmla="*/ 356306 h 356306"/>
              <a:gd name="connsiteX3" fmla="*/ 0 w 2517534"/>
              <a:gd name="connsiteY3" fmla="*/ 356306 h 356306"/>
              <a:gd name="connsiteX4" fmla="*/ 0 w 2517534"/>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534" h="356306">
                <a:moveTo>
                  <a:pt x="0" y="0"/>
                </a:moveTo>
                <a:lnTo>
                  <a:pt x="2517534" y="0"/>
                </a:lnTo>
                <a:lnTo>
                  <a:pt x="2517534"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1">
            <a:schemeClr val="accent2">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algn="ctr" defTabSz="800100">
              <a:lnSpc>
                <a:spcPct val="90000"/>
              </a:lnSpc>
              <a:spcBef>
                <a:spcPct val="0"/>
              </a:spcBef>
              <a:spcAft>
                <a:spcPct val="35000"/>
              </a:spcAft>
            </a:pPr>
            <a:r>
              <a:rPr lang="el-GR" sz="2000" dirty="0" smtClean="0">
                <a:solidFill>
                  <a:prstClr val="white"/>
                </a:solidFill>
              </a:rPr>
              <a:t>Λογικοί συλλογισμοί</a:t>
            </a:r>
            <a:endParaRPr lang="el-GR" sz="2000" dirty="0">
              <a:solidFill>
                <a:prstClr val="white"/>
              </a:solidFill>
            </a:endParaRPr>
          </a:p>
        </p:txBody>
      </p:sp>
      <p:sp>
        <p:nvSpPr>
          <p:cNvPr id="21" name="Ελεύθερη σχεδίαση 20"/>
          <p:cNvSpPr/>
          <p:nvPr/>
        </p:nvSpPr>
        <p:spPr>
          <a:xfrm>
            <a:off x="4856740" y="1757004"/>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1">
            <a:schemeClr val="accent3">
              <a:hueOff val="0"/>
              <a:satOff val="0"/>
              <a:lumOff val="0"/>
              <a:alphaOff val="0"/>
            </a:schemeClr>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Επαγωγικός </a:t>
            </a:r>
            <a:endParaRPr lang="el-GR" sz="1600" b="1" dirty="0">
              <a:solidFill>
                <a:prstClr val="white"/>
              </a:solidFill>
            </a:endParaRPr>
          </a:p>
        </p:txBody>
      </p:sp>
      <p:sp>
        <p:nvSpPr>
          <p:cNvPr id="22" name="Ελεύθερη σχεδίαση 21"/>
          <p:cNvSpPr/>
          <p:nvPr/>
        </p:nvSpPr>
        <p:spPr>
          <a:xfrm>
            <a:off x="4856740" y="2202387"/>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1">
            <a:schemeClr val="accent3">
              <a:hueOff val="0"/>
              <a:satOff val="0"/>
              <a:lumOff val="0"/>
              <a:alphaOff val="0"/>
            </a:schemeClr>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Απαγωγικός</a:t>
            </a:r>
            <a:r>
              <a:rPr lang="el-GR" sz="1600" dirty="0" smtClean="0">
                <a:solidFill>
                  <a:prstClr val="white"/>
                </a:solidFill>
              </a:rPr>
              <a:t> </a:t>
            </a:r>
            <a:endParaRPr lang="el-GR" sz="1600" dirty="0">
              <a:solidFill>
                <a:prstClr val="white"/>
              </a:solidFill>
            </a:endParaRPr>
          </a:p>
        </p:txBody>
      </p:sp>
      <p:sp>
        <p:nvSpPr>
          <p:cNvPr id="23" name="Ελεύθερη σχεδίαση 22"/>
          <p:cNvSpPr/>
          <p:nvPr/>
        </p:nvSpPr>
        <p:spPr>
          <a:xfrm>
            <a:off x="4856740" y="2647770"/>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1">
            <a:schemeClr val="accent3">
              <a:hueOff val="0"/>
              <a:satOff val="0"/>
              <a:lumOff val="0"/>
              <a:alphaOff val="0"/>
            </a:schemeClr>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Αναλογικός</a:t>
            </a:r>
            <a:r>
              <a:rPr lang="el-GR" sz="1600" dirty="0" smtClean="0">
                <a:solidFill>
                  <a:prstClr val="white"/>
                </a:solidFill>
              </a:rPr>
              <a:t> </a:t>
            </a:r>
            <a:endParaRPr lang="el-GR" sz="1600" dirty="0">
              <a:solidFill>
                <a:prstClr val="white"/>
              </a:solidFill>
            </a:endParaRPr>
          </a:p>
        </p:txBody>
      </p:sp>
      <p:sp>
        <p:nvSpPr>
          <p:cNvPr id="24" name="Ελεύθερη σχεδίαση 23"/>
          <p:cNvSpPr/>
          <p:nvPr/>
        </p:nvSpPr>
        <p:spPr>
          <a:xfrm>
            <a:off x="2105468" y="3761228"/>
            <a:ext cx="2517534" cy="356306"/>
          </a:xfrm>
          <a:custGeom>
            <a:avLst/>
            <a:gdLst>
              <a:gd name="connsiteX0" fmla="*/ 0 w 2517534"/>
              <a:gd name="connsiteY0" fmla="*/ 0 h 356306"/>
              <a:gd name="connsiteX1" fmla="*/ 2517534 w 2517534"/>
              <a:gd name="connsiteY1" fmla="*/ 0 h 356306"/>
              <a:gd name="connsiteX2" fmla="*/ 2517534 w 2517534"/>
              <a:gd name="connsiteY2" fmla="*/ 356306 h 356306"/>
              <a:gd name="connsiteX3" fmla="*/ 0 w 2517534"/>
              <a:gd name="connsiteY3" fmla="*/ 356306 h 356306"/>
              <a:gd name="connsiteX4" fmla="*/ 0 w 2517534"/>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534" h="356306">
                <a:moveTo>
                  <a:pt x="0" y="0"/>
                </a:moveTo>
                <a:lnTo>
                  <a:pt x="2517534" y="0"/>
                </a:lnTo>
                <a:lnTo>
                  <a:pt x="2517534"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1">
            <a:schemeClr val="accent2">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algn="ctr" defTabSz="800100">
              <a:lnSpc>
                <a:spcPct val="90000"/>
              </a:lnSpc>
              <a:spcBef>
                <a:spcPct val="0"/>
              </a:spcBef>
              <a:spcAft>
                <a:spcPct val="35000"/>
              </a:spcAft>
            </a:pPr>
            <a:r>
              <a:rPr lang="el-GR" sz="2000" dirty="0" smtClean="0">
                <a:solidFill>
                  <a:prstClr val="white"/>
                </a:solidFill>
              </a:rPr>
              <a:t>Γνωστικές δεξιότητες</a:t>
            </a:r>
            <a:endParaRPr lang="el-GR" sz="2000" dirty="0">
              <a:solidFill>
                <a:prstClr val="white"/>
              </a:solidFill>
            </a:endParaRPr>
          </a:p>
        </p:txBody>
      </p:sp>
      <p:sp>
        <p:nvSpPr>
          <p:cNvPr id="25" name="Ελεύθερη σχεδίαση 24"/>
          <p:cNvSpPr/>
          <p:nvPr/>
        </p:nvSpPr>
        <p:spPr>
          <a:xfrm>
            <a:off x="4856740" y="3093153"/>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accent5"/>
          </a:lnRef>
          <a:fillRef idx="3">
            <a:schemeClr val="accent5"/>
          </a:fillRef>
          <a:effectRef idx="3">
            <a:schemeClr val="accent5"/>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Συλλογής</a:t>
            </a:r>
            <a:r>
              <a:rPr lang="el-GR" sz="1600" dirty="0" smtClean="0">
                <a:solidFill>
                  <a:prstClr val="white"/>
                </a:solidFill>
              </a:rPr>
              <a:t> </a:t>
            </a:r>
            <a:r>
              <a:rPr lang="el-GR" sz="1600" b="1" dirty="0" smtClean="0">
                <a:solidFill>
                  <a:prstClr val="white"/>
                </a:solidFill>
              </a:rPr>
              <a:t>δεδομένων</a:t>
            </a:r>
            <a:endParaRPr lang="el-GR" sz="1600" b="1" dirty="0">
              <a:solidFill>
                <a:prstClr val="white"/>
              </a:solidFill>
            </a:endParaRPr>
          </a:p>
        </p:txBody>
      </p:sp>
      <p:sp>
        <p:nvSpPr>
          <p:cNvPr id="26" name="Ελεύθερη σχεδίαση 25"/>
          <p:cNvSpPr/>
          <p:nvPr/>
        </p:nvSpPr>
        <p:spPr>
          <a:xfrm>
            <a:off x="4856740" y="3538536"/>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accent5"/>
          </a:lnRef>
          <a:fillRef idx="3">
            <a:schemeClr val="accent5"/>
          </a:fillRef>
          <a:effectRef idx="3">
            <a:schemeClr val="accent5"/>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Οργάνωσης</a:t>
            </a:r>
            <a:r>
              <a:rPr lang="el-GR" sz="1600" dirty="0" smtClean="0">
                <a:solidFill>
                  <a:prstClr val="white"/>
                </a:solidFill>
              </a:rPr>
              <a:t> </a:t>
            </a:r>
            <a:r>
              <a:rPr lang="el-GR" sz="1600" b="1" dirty="0" smtClean="0">
                <a:solidFill>
                  <a:prstClr val="white"/>
                </a:solidFill>
              </a:rPr>
              <a:t>δεδομένων</a:t>
            </a:r>
            <a:endParaRPr lang="el-GR" sz="1600" b="1" dirty="0">
              <a:solidFill>
                <a:prstClr val="white"/>
              </a:solidFill>
            </a:endParaRPr>
          </a:p>
        </p:txBody>
      </p:sp>
      <p:sp>
        <p:nvSpPr>
          <p:cNvPr id="27" name="Ελεύθερη σχεδίαση 26"/>
          <p:cNvSpPr/>
          <p:nvPr/>
        </p:nvSpPr>
        <p:spPr>
          <a:xfrm>
            <a:off x="4856740" y="3983919"/>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accent5"/>
          </a:lnRef>
          <a:fillRef idx="3">
            <a:schemeClr val="accent5"/>
          </a:fillRef>
          <a:effectRef idx="3">
            <a:schemeClr val="accent5"/>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Ανάλυσης</a:t>
            </a:r>
            <a:r>
              <a:rPr lang="el-GR" sz="1600" dirty="0" smtClean="0">
                <a:solidFill>
                  <a:prstClr val="white"/>
                </a:solidFill>
              </a:rPr>
              <a:t> </a:t>
            </a:r>
            <a:r>
              <a:rPr lang="el-GR" sz="1600" b="1" dirty="0" smtClean="0">
                <a:solidFill>
                  <a:prstClr val="white"/>
                </a:solidFill>
              </a:rPr>
              <a:t>δεδομένων</a:t>
            </a:r>
            <a:endParaRPr lang="el-GR" sz="1600" b="1" dirty="0">
              <a:solidFill>
                <a:prstClr val="white"/>
              </a:solidFill>
            </a:endParaRPr>
          </a:p>
        </p:txBody>
      </p:sp>
      <p:sp>
        <p:nvSpPr>
          <p:cNvPr id="28" name="Ελεύθερη σχεδίαση 27"/>
          <p:cNvSpPr/>
          <p:nvPr/>
        </p:nvSpPr>
        <p:spPr>
          <a:xfrm>
            <a:off x="4856740" y="4429302"/>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accent5"/>
          </a:lnRef>
          <a:fillRef idx="3">
            <a:schemeClr val="accent5"/>
          </a:fillRef>
          <a:effectRef idx="3">
            <a:schemeClr val="accent5"/>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Υπέρβασης</a:t>
            </a:r>
            <a:r>
              <a:rPr lang="el-GR" sz="1600" dirty="0" smtClean="0">
                <a:solidFill>
                  <a:prstClr val="white"/>
                </a:solidFill>
              </a:rPr>
              <a:t> </a:t>
            </a:r>
            <a:r>
              <a:rPr lang="el-GR" sz="1600" b="1" dirty="0" smtClean="0">
                <a:solidFill>
                  <a:prstClr val="white"/>
                </a:solidFill>
              </a:rPr>
              <a:t>δεδομένων</a:t>
            </a:r>
            <a:endParaRPr lang="el-GR" sz="1600" b="1" dirty="0">
              <a:solidFill>
                <a:prstClr val="white"/>
              </a:solidFill>
            </a:endParaRPr>
          </a:p>
        </p:txBody>
      </p:sp>
      <p:sp>
        <p:nvSpPr>
          <p:cNvPr id="29" name="Ελεύθερη σχεδίαση 28"/>
          <p:cNvSpPr/>
          <p:nvPr/>
        </p:nvSpPr>
        <p:spPr>
          <a:xfrm>
            <a:off x="2105468" y="5320068"/>
            <a:ext cx="2517534" cy="485196"/>
          </a:xfrm>
          <a:custGeom>
            <a:avLst/>
            <a:gdLst>
              <a:gd name="connsiteX0" fmla="*/ 0 w 2517534"/>
              <a:gd name="connsiteY0" fmla="*/ 0 h 356306"/>
              <a:gd name="connsiteX1" fmla="*/ 2517534 w 2517534"/>
              <a:gd name="connsiteY1" fmla="*/ 0 h 356306"/>
              <a:gd name="connsiteX2" fmla="*/ 2517534 w 2517534"/>
              <a:gd name="connsiteY2" fmla="*/ 356306 h 356306"/>
              <a:gd name="connsiteX3" fmla="*/ 0 w 2517534"/>
              <a:gd name="connsiteY3" fmla="*/ 356306 h 356306"/>
              <a:gd name="connsiteX4" fmla="*/ 0 w 2517534"/>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534" h="356306">
                <a:moveTo>
                  <a:pt x="0" y="0"/>
                </a:moveTo>
                <a:lnTo>
                  <a:pt x="2517534" y="0"/>
                </a:lnTo>
                <a:lnTo>
                  <a:pt x="2517534"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1">
            <a:schemeClr val="accent2">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algn="ctr" defTabSz="800100">
              <a:lnSpc>
                <a:spcPct val="90000"/>
              </a:lnSpc>
              <a:spcBef>
                <a:spcPct val="0"/>
              </a:spcBef>
              <a:spcAft>
                <a:spcPct val="35000"/>
              </a:spcAft>
            </a:pPr>
            <a:r>
              <a:rPr lang="el-GR" sz="2000" dirty="0" err="1" smtClean="0">
                <a:solidFill>
                  <a:prstClr val="white"/>
                </a:solidFill>
              </a:rPr>
              <a:t>Μεταγνωστικό</a:t>
            </a:r>
            <a:r>
              <a:rPr lang="el-GR" sz="2000" dirty="0" smtClean="0">
                <a:solidFill>
                  <a:prstClr val="white"/>
                </a:solidFill>
              </a:rPr>
              <a:t> επίπεδο  </a:t>
            </a:r>
            <a:endParaRPr lang="el-GR" sz="2000" dirty="0">
              <a:solidFill>
                <a:prstClr val="white"/>
              </a:solidFill>
            </a:endParaRPr>
          </a:p>
        </p:txBody>
      </p:sp>
      <p:sp>
        <p:nvSpPr>
          <p:cNvPr id="30" name="Ελεύθερη σχεδίαση 29"/>
          <p:cNvSpPr/>
          <p:nvPr/>
        </p:nvSpPr>
        <p:spPr>
          <a:xfrm>
            <a:off x="4856740" y="4874685"/>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dk1"/>
          </a:lnRef>
          <a:fillRef idx="3">
            <a:schemeClr val="dk1"/>
          </a:fillRef>
          <a:effectRef idx="3">
            <a:schemeClr val="dk1"/>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err="1" smtClean="0">
                <a:solidFill>
                  <a:prstClr val="white"/>
                </a:solidFill>
              </a:rPr>
              <a:t>Μεταγνώση</a:t>
            </a:r>
            <a:endParaRPr lang="el-GR" sz="1600" b="1" dirty="0" smtClean="0">
              <a:solidFill>
                <a:prstClr val="white"/>
              </a:solidFill>
            </a:endParaRPr>
          </a:p>
        </p:txBody>
      </p:sp>
      <p:sp>
        <p:nvSpPr>
          <p:cNvPr id="31" name="Ελεύθερη σχεδίαση 30"/>
          <p:cNvSpPr/>
          <p:nvPr/>
        </p:nvSpPr>
        <p:spPr>
          <a:xfrm>
            <a:off x="4856740" y="5320068"/>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dk1"/>
          </a:lnRef>
          <a:fillRef idx="3">
            <a:schemeClr val="dk1"/>
          </a:fillRef>
          <a:effectRef idx="3">
            <a:schemeClr val="dk1"/>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Δεξιότητες</a:t>
            </a:r>
            <a:r>
              <a:rPr lang="el-GR" sz="1600" dirty="0" smtClean="0">
                <a:solidFill>
                  <a:prstClr val="white"/>
                </a:solidFill>
              </a:rPr>
              <a:t> </a:t>
            </a:r>
            <a:endParaRPr lang="el-GR" sz="1600" dirty="0">
              <a:solidFill>
                <a:prstClr val="white"/>
              </a:solidFill>
            </a:endParaRPr>
          </a:p>
        </p:txBody>
      </p:sp>
      <p:sp>
        <p:nvSpPr>
          <p:cNvPr id="32" name="Ελεύθερη σχεδίαση 31"/>
          <p:cNvSpPr/>
          <p:nvPr/>
        </p:nvSpPr>
        <p:spPr>
          <a:xfrm>
            <a:off x="4856740" y="5765451"/>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dk1"/>
          </a:lnRef>
          <a:fillRef idx="3">
            <a:schemeClr val="dk1"/>
          </a:fillRef>
          <a:effectRef idx="3">
            <a:schemeClr val="dk1"/>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Στάσεις</a:t>
            </a:r>
            <a:r>
              <a:rPr lang="el-GR" sz="1600" dirty="0" smtClean="0">
                <a:solidFill>
                  <a:prstClr val="white"/>
                </a:solidFill>
              </a:rPr>
              <a:t> </a:t>
            </a:r>
            <a:endParaRPr lang="el-GR" sz="1600" dirty="0">
              <a:solidFill>
                <a:prstClr val="white"/>
              </a:solidFill>
            </a:endParaRPr>
          </a:p>
        </p:txBody>
      </p:sp>
    </p:spTree>
    <p:extLst>
      <p:ext uri="{BB962C8B-B14F-4D97-AF65-F5344CB8AC3E}">
        <p14:creationId xmlns:p14="http://schemas.microsoft.com/office/powerpoint/2010/main" val="3045443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barn(inVertical)">
                                      <p:cBhvr>
                                        <p:cTn id="16" dur="500"/>
                                        <p:tgtEl>
                                          <p:spTgt spid="22"/>
                                        </p:tgtEl>
                                      </p:cBhvr>
                                    </p:animEffect>
                                  </p:childTnLst>
                                </p:cTn>
                              </p:par>
                            </p:childTnLst>
                          </p:cTn>
                        </p:par>
                        <p:par>
                          <p:cTn id="17" fill="hold">
                            <p:stCondLst>
                              <p:cond delay="1000"/>
                            </p:stCondLst>
                            <p:childTnLst>
                              <p:par>
                                <p:cTn id="18" presetID="16" presetClass="entr" presetSubtype="21" fill="hold" grpId="0" nodeType="after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barn(inVertical)">
                                      <p:cBhvr>
                                        <p:cTn id="20" dur="500"/>
                                        <p:tgtEl>
                                          <p:spTgt spid="23"/>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barn(inVertical)">
                                      <p:cBhvr>
                                        <p:cTn id="25" dur="500"/>
                                        <p:tgtEl>
                                          <p:spTgt spid="24"/>
                                        </p:tgtEl>
                                      </p:cBhvr>
                                    </p:animEffect>
                                  </p:childTnLst>
                                </p:cTn>
                              </p:par>
                            </p:childTnLst>
                          </p:cTn>
                        </p:par>
                        <p:par>
                          <p:cTn id="26" fill="hold">
                            <p:stCondLst>
                              <p:cond delay="500"/>
                            </p:stCondLst>
                            <p:childTnLst>
                              <p:par>
                                <p:cTn id="27" presetID="16" presetClass="entr" presetSubtype="21" fill="hold" grpId="0" nodeType="after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barn(inVertical)">
                                      <p:cBhvr>
                                        <p:cTn id="29" dur="500"/>
                                        <p:tgtEl>
                                          <p:spTgt spid="25"/>
                                        </p:tgtEl>
                                      </p:cBhvr>
                                    </p:animEffect>
                                  </p:childTnLst>
                                </p:cTn>
                              </p:par>
                            </p:childTnLst>
                          </p:cTn>
                        </p:par>
                        <p:par>
                          <p:cTn id="30" fill="hold">
                            <p:stCondLst>
                              <p:cond delay="1000"/>
                            </p:stCondLst>
                            <p:childTnLst>
                              <p:par>
                                <p:cTn id="31" presetID="16" presetClass="entr" presetSubtype="21" fill="hold" grpId="0" nodeType="after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barn(inVertical)">
                                      <p:cBhvr>
                                        <p:cTn id="33" dur="500"/>
                                        <p:tgtEl>
                                          <p:spTgt spid="26"/>
                                        </p:tgtEl>
                                      </p:cBhvr>
                                    </p:animEffect>
                                  </p:childTnLst>
                                </p:cTn>
                              </p:par>
                            </p:childTnLst>
                          </p:cTn>
                        </p:par>
                        <p:par>
                          <p:cTn id="34" fill="hold">
                            <p:stCondLst>
                              <p:cond delay="1500"/>
                            </p:stCondLst>
                            <p:childTnLst>
                              <p:par>
                                <p:cTn id="35" presetID="16" presetClass="entr" presetSubtype="21" fill="hold" grpId="0" nodeType="after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barn(inVertical)">
                                      <p:cBhvr>
                                        <p:cTn id="37" dur="500"/>
                                        <p:tgtEl>
                                          <p:spTgt spid="27"/>
                                        </p:tgtEl>
                                      </p:cBhvr>
                                    </p:animEffect>
                                  </p:childTnLst>
                                </p:cTn>
                              </p:par>
                            </p:childTnLst>
                          </p:cTn>
                        </p:par>
                        <p:par>
                          <p:cTn id="38" fill="hold">
                            <p:stCondLst>
                              <p:cond delay="2000"/>
                            </p:stCondLst>
                            <p:childTnLst>
                              <p:par>
                                <p:cTn id="39" presetID="16" presetClass="entr" presetSubtype="21" fill="hold" grpId="0" nodeType="after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barn(inVertical)">
                                      <p:cBhvr>
                                        <p:cTn id="41" dur="500"/>
                                        <p:tgtEl>
                                          <p:spTgt spid="28"/>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barn(inVertical)">
                                      <p:cBhvr>
                                        <p:cTn id="46" dur="500"/>
                                        <p:tgtEl>
                                          <p:spTgt spid="29"/>
                                        </p:tgtEl>
                                      </p:cBhvr>
                                    </p:animEffect>
                                  </p:childTnLst>
                                </p:cTn>
                              </p:par>
                            </p:childTnLst>
                          </p:cTn>
                        </p:par>
                        <p:par>
                          <p:cTn id="47" fill="hold">
                            <p:stCondLst>
                              <p:cond delay="500"/>
                            </p:stCondLst>
                            <p:childTnLst>
                              <p:par>
                                <p:cTn id="48" presetID="16" presetClass="entr" presetSubtype="21" fill="hold" grpId="0" nodeType="afterEffect">
                                  <p:stCondLst>
                                    <p:cond delay="0"/>
                                  </p:stCondLst>
                                  <p:childTnLst>
                                    <p:set>
                                      <p:cBhvr>
                                        <p:cTn id="49" dur="1" fill="hold">
                                          <p:stCondLst>
                                            <p:cond delay="0"/>
                                          </p:stCondLst>
                                        </p:cTn>
                                        <p:tgtEl>
                                          <p:spTgt spid="30"/>
                                        </p:tgtEl>
                                        <p:attrNameLst>
                                          <p:attrName>style.visibility</p:attrName>
                                        </p:attrNameLst>
                                      </p:cBhvr>
                                      <p:to>
                                        <p:strVal val="visible"/>
                                      </p:to>
                                    </p:set>
                                    <p:animEffect transition="in" filter="barn(inVertical)">
                                      <p:cBhvr>
                                        <p:cTn id="50" dur="500"/>
                                        <p:tgtEl>
                                          <p:spTgt spid="30"/>
                                        </p:tgtEl>
                                      </p:cBhvr>
                                    </p:animEffect>
                                  </p:childTnLst>
                                </p:cTn>
                              </p:par>
                            </p:childTnLst>
                          </p:cTn>
                        </p:par>
                        <p:par>
                          <p:cTn id="51" fill="hold">
                            <p:stCondLst>
                              <p:cond delay="1000"/>
                            </p:stCondLst>
                            <p:childTnLst>
                              <p:par>
                                <p:cTn id="52" presetID="16" presetClass="entr" presetSubtype="21" fill="hold" grpId="0" nodeType="afterEffect">
                                  <p:stCondLst>
                                    <p:cond delay="0"/>
                                  </p:stCondLst>
                                  <p:childTnLst>
                                    <p:set>
                                      <p:cBhvr>
                                        <p:cTn id="53" dur="1" fill="hold">
                                          <p:stCondLst>
                                            <p:cond delay="0"/>
                                          </p:stCondLst>
                                        </p:cTn>
                                        <p:tgtEl>
                                          <p:spTgt spid="31"/>
                                        </p:tgtEl>
                                        <p:attrNameLst>
                                          <p:attrName>style.visibility</p:attrName>
                                        </p:attrNameLst>
                                      </p:cBhvr>
                                      <p:to>
                                        <p:strVal val="visible"/>
                                      </p:to>
                                    </p:set>
                                    <p:animEffect transition="in" filter="barn(inVertical)">
                                      <p:cBhvr>
                                        <p:cTn id="54" dur="500"/>
                                        <p:tgtEl>
                                          <p:spTgt spid="31"/>
                                        </p:tgtEl>
                                      </p:cBhvr>
                                    </p:animEffect>
                                  </p:childTnLst>
                                </p:cTn>
                              </p:par>
                            </p:childTnLst>
                          </p:cTn>
                        </p:par>
                        <p:par>
                          <p:cTn id="55" fill="hold">
                            <p:stCondLst>
                              <p:cond delay="1500"/>
                            </p:stCondLst>
                            <p:childTnLst>
                              <p:par>
                                <p:cTn id="56" presetID="16" presetClass="entr" presetSubtype="21" fill="hold" grpId="0" nodeType="afterEffect">
                                  <p:stCondLst>
                                    <p:cond delay="0"/>
                                  </p:stCondLst>
                                  <p:childTnLst>
                                    <p:set>
                                      <p:cBhvr>
                                        <p:cTn id="57" dur="1" fill="hold">
                                          <p:stCondLst>
                                            <p:cond delay="0"/>
                                          </p:stCondLst>
                                        </p:cTn>
                                        <p:tgtEl>
                                          <p:spTgt spid="32"/>
                                        </p:tgtEl>
                                        <p:attrNameLst>
                                          <p:attrName>style.visibility</p:attrName>
                                        </p:attrNameLst>
                                      </p:cBhvr>
                                      <p:to>
                                        <p:strVal val="visible"/>
                                      </p:to>
                                    </p:set>
                                    <p:animEffect transition="in" filter="barn(inVertical)">
                                      <p:cBhvr>
                                        <p:cTn id="58"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4277237881"/>
              </p:ext>
            </p:extLst>
          </p:nvPr>
        </p:nvGraphicFramePr>
        <p:xfrm>
          <a:off x="467544" y="1916832"/>
          <a:ext cx="8280920" cy="4586055"/>
        </p:xfrm>
        <a:graphic>
          <a:graphicData uri="http://schemas.openxmlformats.org/drawingml/2006/table">
            <a:tbl>
              <a:tblPr>
                <a:tableStyleId>{8A107856-5554-42FB-B03E-39F5DBC370BA}</a:tableStyleId>
              </a:tblPr>
              <a:tblGrid>
                <a:gridCol w="5721294"/>
                <a:gridCol w="2559626"/>
              </a:tblGrid>
              <a:tr h="857224">
                <a:tc>
                  <a:txBody>
                    <a:bodyPr/>
                    <a:lstStyle/>
                    <a:p>
                      <a:pPr marL="0" marR="0" algn="ctr" fontAlgn="t">
                        <a:lnSpc>
                          <a:spcPct val="114000"/>
                        </a:lnSpc>
                        <a:spcBef>
                          <a:spcPts val="0"/>
                        </a:spcBef>
                        <a:spcAft>
                          <a:spcPts val="0"/>
                        </a:spcAft>
                      </a:pPr>
                      <a:r>
                        <a:rPr lang="el-GR" sz="1600" dirty="0">
                          <a:effectLst/>
                        </a:rPr>
                        <a:t>α. </a:t>
                      </a:r>
                      <a:r>
                        <a:rPr lang="el-GR" sz="1600" b="1" dirty="0" smtClean="0">
                          <a:effectLst/>
                        </a:rPr>
                        <a:t>ΓΝΩΣΤΙΚΕΣ ΔΕΞΙΟΤΗΤΕΣ</a:t>
                      </a:r>
                      <a:endParaRPr lang="el-GR" sz="1600" b="1" dirty="0">
                        <a:effectLst/>
                      </a:endParaRPr>
                    </a:p>
                    <a:p>
                      <a:pPr marL="342900" marR="0" indent="-342900" fontAlgn="t">
                        <a:lnSpc>
                          <a:spcPct val="114000"/>
                        </a:lnSpc>
                        <a:spcBef>
                          <a:spcPts val="0"/>
                        </a:spcBef>
                        <a:spcAft>
                          <a:spcPts val="0"/>
                        </a:spcAft>
                        <a:buAutoNum type="arabicPeriod"/>
                      </a:pPr>
                      <a:r>
                        <a:rPr lang="el-GR" sz="1600" b="1" dirty="0" smtClean="0">
                          <a:effectLst/>
                        </a:rPr>
                        <a:t>συλλογής </a:t>
                      </a:r>
                      <a:r>
                        <a:rPr lang="el-GR" sz="1600" b="1" dirty="0">
                          <a:effectLst/>
                        </a:rPr>
                        <a:t>δεδομένων</a:t>
                      </a:r>
                      <a:r>
                        <a:rPr lang="el-GR" sz="1600" dirty="0" smtClean="0">
                          <a:effectLst/>
                        </a:rPr>
                        <a:t>:</a:t>
                      </a:r>
                      <a:endParaRPr lang="en-US" sz="1600" dirty="0" smtClean="0">
                        <a:effectLst/>
                      </a:endParaRPr>
                    </a:p>
                    <a:p>
                      <a:pPr marL="0" marR="0" fontAlgn="t">
                        <a:lnSpc>
                          <a:spcPct val="114000"/>
                        </a:lnSpc>
                        <a:spcBef>
                          <a:spcPts val="0"/>
                        </a:spcBef>
                        <a:spcAft>
                          <a:spcPts val="0"/>
                        </a:spcAft>
                      </a:pPr>
                      <a:r>
                        <a:rPr lang="el-GR" sz="1600" dirty="0" smtClean="0">
                          <a:effectLst/>
                        </a:rPr>
                        <a:t>Παρατήρηση</a:t>
                      </a:r>
                      <a:r>
                        <a:rPr lang="el-GR" sz="1600" dirty="0">
                          <a:effectLst/>
                        </a:rPr>
                        <a:t>, αναγνώριση, ανάκληση</a:t>
                      </a:r>
                      <a:endParaRPr lang="el-GR" sz="1600" dirty="0">
                        <a:effectLst/>
                        <a:latin typeface="Calibri"/>
                      </a:endParaRPr>
                    </a:p>
                  </a:txBody>
                  <a:tcPr marL="41601" marR="41601" marT="41601" marB="41601"/>
                </a:tc>
                <a:tc>
                  <a:txBody>
                    <a:bodyPr/>
                    <a:lstStyle/>
                    <a:p>
                      <a:pPr marL="0" marR="0" algn="ctr" fontAlgn="t">
                        <a:lnSpc>
                          <a:spcPct val="114000"/>
                        </a:lnSpc>
                        <a:spcBef>
                          <a:spcPts val="0"/>
                        </a:spcBef>
                        <a:spcAft>
                          <a:spcPts val="0"/>
                        </a:spcAft>
                      </a:pPr>
                      <a:r>
                        <a:rPr lang="el-GR" sz="1600" b="1" dirty="0" smtClean="0">
                          <a:effectLst/>
                        </a:rPr>
                        <a:t>ΦΑΣΕΙΣ ΠΑΡΑΓΩΓΗΣ ΓΡΑΠΤΟΥ ΛΟΓΟΥ</a:t>
                      </a:r>
                    </a:p>
                    <a:p>
                      <a:pPr marL="0" marR="0" fontAlgn="t">
                        <a:lnSpc>
                          <a:spcPct val="114000"/>
                        </a:lnSpc>
                        <a:spcBef>
                          <a:spcPts val="0"/>
                        </a:spcBef>
                        <a:spcAft>
                          <a:spcPts val="0"/>
                        </a:spcAft>
                      </a:pPr>
                      <a:r>
                        <a:rPr lang="el-GR" sz="1600" dirty="0" smtClean="0">
                          <a:effectLst/>
                        </a:rPr>
                        <a:t>α</a:t>
                      </a:r>
                      <a:r>
                        <a:rPr lang="el-GR" sz="1600" dirty="0">
                          <a:effectLst/>
                        </a:rPr>
                        <a:t>. ΠΑΡΑΓΩΓΗ ΙΔΕΩΝ</a:t>
                      </a:r>
                      <a:endParaRPr lang="el-GR" sz="1600" dirty="0">
                        <a:effectLst/>
                        <a:latin typeface="Calibri"/>
                      </a:endParaRPr>
                    </a:p>
                  </a:txBody>
                  <a:tcPr marL="41601" marR="41601" marT="41601" marB="41601"/>
                </a:tc>
              </a:tr>
              <a:tr h="625833">
                <a:tc>
                  <a:txBody>
                    <a:bodyPr/>
                    <a:lstStyle/>
                    <a:p>
                      <a:pPr marL="0" marR="0" fontAlgn="t">
                        <a:lnSpc>
                          <a:spcPct val="114000"/>
                        </a:lnSpc>
                        <a:spcBef>
                          <a:spcPts val="0"/>
                        </a:spcBef>
                        <a:spcAft>
                          <a:spcPts val="0"/>
                        </a:spcAft>
                      </a:pPr>
                      <a:r>
                        <a:rPr lang="en-US" sz="1600" dirty="0">
                          <a:effectLst/>
                        </a:rPr>
                        <a:t>2. </a:t>
                      </a:r>
                      <a:r>
                        <a:rPr lang="el-GR" sz="1600" b="1" dirty="0">
                          <a:effectLst/>
                        </a:rPr>
                        <a:t>οργάνωσης δεδομένων</a:t>
                      </a:r>
                      <a:r>
                        <a:rPr lang="el-GR" sz="1600" dirty="0">
                          <a:effectLst/>
                        </a:rPr>
                        <a:t>: </a:t>
                      </a:r>
                    </a:p>
                    <a:p>
                      <a:pPr marL="0" marR="0" fontAlgn="t">
                        <a:lnSpc>
                          <a:spcPct val="114000"/>
                        </a:lnSpc>
                        <a:spcBef>
                          <a:spcPts val="0"/>
                        </a:spcBef>
                        <a:spcAft>
                          <a:spcPts val="0"/>
                        </a:spcAft>
                      </a:pPr>
                      <a:r>
                        <a:rPr lang="el-GR" sz="1600" dirty="0">
                          <a:effectLst/>
                        </a:rPr>
                        <a:t>Σύγκριση, κατηγοριοποίηση, διάταξη, ιεράρχηση</a:t>
                      </a:r>
                      <a:endParaRPr lang="el-GR" sz="1600" dirty="0">
                        <a:effectLst/>
                        <a:latin typeface="Calibri"/>
                      </a:endParaRPr>
                    </a:p>
                  </a:txBody>
                  <a:tcPr marL="41601" marR="41601" marT="41601" marB="41601"/>
                </a:tc>
                <a:tc>
                  <a:txBody>
                    <a:bodyPr/>
                    <a:lstStyle/>
                    <a:p>
                      <a:pPr marL="0" marR="0" fontAlgn="t">
                        <a:lnSpc>
                          <a:spcPct val="114000"/>
                        </a:lnSpc>
                        <a:spcBef>
                          <a:spcPts val="0"/>
                        </a:spcBef>
                        <a:spcAft>
                          <a:spcPts val="0"/>
                        </a:spcAft>
                      </a:pPr>
                      <a:r>
                        <a:rPr lang="el-GR" sz="1600" dirty="0">
                          <a:effectLst/>
                        </a:rPr>
                        <a:t>β. ΟΡΓΑΝΩΣΗ ΙΔΕΩΝ</a:t>
                      </a:r>
                      <a:endParaRPr lang="el-GR" sz="1600" dirty="0">
                        <a:effectLst/>
                        <a:latin typeface="Calibri"/>
                      </a:endParaRPr>
                    </a:p>
                  </a:txBody>
                  <a:tcPr marL="41601" marR="41601" marT="41601" marB="41601"/>
                </a:tc>
              </a:tr>
              <a:tr h="906114">
                <a:tc>
                  <a:txBody>
                    <a:bodyPr/>
                    <a:lstStyle/>
                    <a:p>
                      <a:pPr marL="0" marR="0" fontAlgn="t">
                        <a:lnSpc>
                          <a:spcPct val="114000"/>
                        </a:lnSpc>
                        <a:spcBef>
                          <a:spcPts val="0"/>
                        </a:spcBef>
                        <a:spcAft>
                          <a:spcPts val="0"/>
                        </a:spcAft>
                      </a:pPr>
                      <a:r>
                        <a:rPr lang="en-US" sz="1600" dirty="0">
                          <a:effectLst/>
                        </a:rPr>
                        <a:t>3. </a:t>
                      </a:r>
                      <a:r>
                        <a:rPr lang="el-GR" sz="1600" b="1" dirty="0">
                          <a:effectLst/>
                        </a:rPr>
                        <a:t>ανάλυσης δεδομένων</a:t>
                      </a:r>
                      <a:r>
                        <a:rPr lang="el-GR" sz="1600" dirty="0">
                          <a:effectLst/>
                        </a:rPr>
                        <a:t>: </a:t>
                      </a:r>
                    </a:p>
                    <a:p>
                      <a:pPr marL="0" marR="0" fontAlgn="t">
                        <a:lnSpc>
                          <a:spcPct val="114000"/>
                        </a:lnSpc>
                        <a:spcBef>
                          <a:spcPts val="0"/>
                        </a:spcBef>
                        <a:spcAft>
                          <a:spcPts val="0"/>
                        </a:spcAft>
                      </a:pPr>
                      <a:r>
                        <a:rPr lang="el-GR" sz="1600" dirty="0">
                          <a:effectLst/>
                        </a:rPr>
                        <a:t>Ανάλυση δομικών στοιχείων, διάκριση σχέσεων, μοτίβων, </a:t>
                      </a:r>
                      <a:r>
                        <a:rPr lang="el-GR" sz="1600" dirty="0" smtClean="0">
                          <a:effectLst/>
                        </a:rPr>
                        <a:t>γεγονότων</a:t>
                      </a:r>
                      <a:r>
                        <a:rPr lang="en-US" sz="1600" dirty="0" smtClean="0">
                          <a:effectLst/>
                        </a:rPr>
                        <a:t>, </a:t>
                      </a:r>
                      <a:r>
                        <a:rPr lang="el-GR" sz="1600" dirty="0" smtClean="0">
                          <a:effectLst/>
                        </a:rPr>
                        <a:t>εκτιμήσεων</a:t>
                      </a:r>
                      <a:r>
                        <a:rPr lang="el-GR" sz="1600" dirty="0">
                          <a:effectLst/>
                        </a:rPr>
                        <a:t>, διευκρίνιση</a:t>
                      </a:r>
                      <a:endParaRPr lang="el-GR" sz="1600" dirty="0">
                        <a:effectLst/>
                        <a:latin typeface="Calibri"/>
                      </a:endParaRPr>
                    </a:p>
                  </a:txBody>
                  <a:tcPr marL="41601" marR="41601" marT="41601" marB="41601"/>
                </a:tc>
                <a:tc rowSpan="2">
                  <a:txBody>
                    <a:bodyPr/>
                    <a:lstStyle/>
                    <a:p>
                      <a:pPr marL="0" marR="0" fontAlgn="t">
                        <a:lnSpc>
                          <a:spcPct val="114000"/>
                        </a:lnSpc>
                        <a:spcBef>
                          <a:spcPts val="0"/>
                        </a:spcBef>
                        <a:spcAft>
                          <a:spcPts val="0"/>
                        </a:spcAft>
                      </a:pPr>
                      <a:r>
                        <a:rPr lang="el-GR" sz="1600" dirty="0">
                          <a:effectLst/>
                        </a:rPr>
                        <a:t>γ. ΜΕΤΑΣΧΗΜΑΤΙΣΜΟΣ ΙΔΕΩΝ ΣΕ ΚΕΙΜΕΝΟ</a:t>
                      </a:r>
                      <a:endParaRPr lang="el-GR" sz="1600" dirty="0">
                        <a:effectLst/>
                        <a:latin typeface="Calibri"/>
                      </a:endParaRPr>
                    </a:p>
                    <a:p>
                      <a:pPr marL="0" marR="0" fontAlgn="t">
                        <a:lnSpc>
                          <a:spcPct val="114000"/>
                        </a:lnSpc>
                        <a:spcBef>
                          <a:spcPts val="0"/>
                        </a:spcBef>
                        <a:spcAft>
                          <a:spcPts val="0"/>
                        </a:spcAft>
                      </a:pPr>
                      <a:r>
                        <a:rPr lang="en-US" sz="1600" dirty="0">
                          <a:effectLst/>
                        </a:rPr>
                        <a:t> </a:t>
                      </a:r>
                      <a:endParaRPr lang="en-US" sz="1600" dirty="0">
                        <a:effectLst/>
                        <a:latin typeface="Calibri"/>
                      </a:endParaRPr>
                    </a:p>
                  </a:txBody>
                  <a:tcPr marL="41601" marR="41601" marT="41601" marB="41601"/>
                </a:tc>
              </a:tr>
              <a:tr h="903502">
                <a:tc>
                  <a:txBody>
                    <a:bodyPr/>
                    <a:lstStyle/>
                    <a:p>
                      <a:pPr marL="0" marR="0" fontAlgn="t">
                        <a:lnSpc>
                          <a:spcPct val="114000"/>
                        </a:lnSpc>
                        <a:spcBef>
                          <a:spcPts val="0"/>
                        </a:spcBef>
                        <a:spcAft>
                          <a:spcPts val="0"/>
                        </a:spcAft>
                      </a:pPr>
                      <a:r>
                        <a:rPr lang="en-US" sz="1600" dirty="0">
                          <a:effectLst/>
                        </a:rPr>
                        <a:t>4. </a:t>
                      </a:r>
                      <a:r>
                        <a:rPr lang="el-GR" sz="1600" b="1" dirty="0">
                          <a:effectLst/>
                        </a:rPr>
                        <a:t>υπέρβασης δεδομένων</a:t>
                      </a:r>
                      <a:r>
                        <a:rPr lang="el-GR" sz="1600" dirty="0">
                          <a:effectLst/>
                        </a:rPr>
                        <a:t>: </a:t>
                      </a:r>
                    </a:p>
                    <a:p>
                      <a:pPr marL="0" marR="0" fontAlgn="t">
                        <a:lnSpc>
                          <a:spcPct val="114000"/>
                        </a:lnSpc>
                        <a:spcBef>
                          <a:spcPts val="0"/>
                        </a:spcBef>
                        <a:spcAft>
                          <a:spcPts val="0"/>
                        </a:spcAft>
                      </a:pPr>
                      <a:r>
                        <a:rPr lang="el-GR" sz="1600" dirty="0">
                          <a:effectLst/>
                        </a:rPr>
                        <a:t>Επεξήγηση, πρόβλεψη, υπόθεση, συμπερασμός, επαλήθευση, διοργάνωση, εντοπισμός αντιφάσεων, περίληψη, αντιμετάθεση, αξιολόγηση</a:t>
                      </a:r>
                      <a:endParaRPr lang="el-GR" sz="1600" dirty="0">
                        <a:effectLst/>
                        <a:latin typeface="Calibri"/>
                      </a:endParaRPr>
                    </a:p>
                  </a:txBody>
                  <a:tcPr marL="41601" marR="41601" marT="41601" marB="41601"/>
                </a:tc>
                <a:tc vMerge="1">
                  <a:txBody>
                    <a:bodyPr/>
                    <a:lstStyle/>
                    <a:p>
                      <a:pPr marL="0" marR="0" fontAlgn="t">
                        <a:lnSpc>
                          <a:spcPct val="114000"/>
                        </a:lnSpc>
                        <a:spcBef>
                          <a:spcPts val="0"/>
                        </a:spcBef>
                        <a:spcAft>
                          <a:spcPts val="0"/>
                        </a:spcAft>
                      </a:pPr>
                      <a:endParaRPr lang="en-US" sz="1600" dirty="0">
                        <a:effectLst/>
                        <a:latin typeface="Calibri"/>
                      </a:endParaRPr>
                    </a:p>
                  </a:txBody>
                  <a:tcPr marL="41601" marR="41601" marT="41601" marB="41601"/>
                </a:tc>
              </a:tr>
              <a:tr h="600591">
                <a:tc>
                  <a:txBody>
                    <a:bodyPr/>
                    <a:lstStyle/>
                    <a:p>
                      <a:pPr marL="0" marR="0" algn="ctr" fontAlgn="t">
                        <a:lnSpc>
                          <a:spcPct val="114000"/>
                        </a:lnSpc>
                        <a:spcBef>
                          <a:spcPts val="0"/>
                        </a:spcBef>
                        <a:spcAft>
                          <a:spcPts val="0"/>
                        </a:spcAft>
                      </a:pPr>
                      <a:r>
                        <a:rPr lang="el-GR" sz="1600" dirty="0">
                          <a:effectLst/>
                        </a:rPr>
                        <a:t>β. </a:t>
                      </a:r>
                      <a:r>
                        <a:rPr lang="el-GR" sz="1600" b="1" dirty="0" smtClean="0">
                          <a:effectLst/>
                        </a:rPr>
                        <a:t>ΜΕΤΑΓΝΩΣΤΙΚΕΣ ΔΕΞΙΟΤΗΤΕΣ</a:t>
                      </a:r>
                      <a:endParaRPr lang="el-GR" sz="1600" b="1" dirty="0">
                        <a:effectLst/>
                        <a:latin typeface="Calibri"/>
                      </a:endParaRPr>
                    </a:p>
                  </a:txBody>
                  <a:tcPr marL="41601" marR="41601" marT="41601" marB="41601"/>
                </a:tc>
                <a:tc>
                  <a:txBody>
                    <a:bodyPr/>
                    <a:lstStyle/>
                    <a:p>
                      <a:pPr marL="0" marR="0" fontAlgn="t">
                        <a:lnSpc>
                          <a:spcPct val="114000"/>
                        </a:lnSpc>
                        <a:spcBef>
                          <a:spcPts val="0"/>
                        </a:spcBef>
                        <a:spcAft>
                          <a:spcPts val="0"/>
                        </a:spcAft>
                      </a:pPr>
                      <a:r>
                        <a:rPr lang="el-GR" sz="1600" dirty="0">
                          <a:effectLst/>
                        </a:rPr>
                        <a:t>δ. ΜΕΤΑΘΕΩΡΗΣΗ ΚΑΙ ΑΝΑΘΕΩΡΗΣΗ ΑΡΧΙΚΟΥ ΚΕΙΜΕΝΟΥ</a:t>
                      </a:r>
                      <a:endParaRPr lang="el-GR" sz="1600" dirty="0">
                        <a:effectLst/>
                        <a:latin typeface="Calibri"/>
                      </a:endParaRPr>
                    </a:p>
                  </a:txBody>
                  <a:tcPr marL="41601" marR="41601" marT="41601" marB="41601"/>
                </a:tc>
              </a:tr>
            </a:tbl>
          </a:graphicData>
        </a:graphic>
      </p:graphicFrame>
      <p:sp>
        <p:nvSpPr>
          <p:cNvPr id="6" name="Slide Number Placeholder 5"/>
          <p:cNvSpPr>
            <a:spLocks noGrp="1"/>
          </p:cNvSpPr>
          <p:nvPr>
            <p:ph type="sldNum" sz="quarter" idx="15"/>
          </p:nvPr>
        </p:nvSpPr>
        <p:spPr/>
        <p:txBody>
          <a:bodyPr/>
          <a:lstStyle/>
          <a:p>
            <a:fld id="{FF267AD3-A6FC-478A-9373-4DE9F300985F}" type="slidenum">
              <a:rPr lang="en-US" smtClean="0">
                <a:solidFill>
                  <a:prstClr val="black">
                    <a:tint val="75000"/>
                  </a:prstClr>
                </a:solidFill>
              </a:rPr>
              <a:pPr/>
              <a:t>18</a:t>
            </a:fld>
            <a:endParaRPr lang="en-US">
              <a:solidFill>
                <a:prstClr val="black">
                  <a:tint val="75000"/>
                </a:prstClr>
              </a:solidFill>
            </a:endParaRPr>
          </a:p>
        </p:txBody>
      </p:sp>
      <p:sp>
        <p:nvSpPr>
          <p:cNvPr id="7" name="Footer Placeholder 6"/>
          <p:cNvSpPr>
            <a:spLocks noGrp="1"/>
          </p:cNvSpPr>
          <p:nvPr>
            <p:ph type="ftr" sz="quarter" idx="16"/>
          </p:nvPr>
        </p:nvSpPr>
        <p:spPr/>
        <p:txBody>
          <a:bodyPr/>
          <a:lstStyle/>
          <a:p>
            <a:r>
              <a:rPr lang="el-GR" smtClean="0">
                <a:solidFill>
                  <a:prstClr val="black">
                    <a:tint val="75000"/>
                  </a:prstClr>
                </a:solidFill>
              </a:rPr>
              <a:t>ΔΛ</a:t>
            </a:r>
            <a:endParaRPr lang="en-US">
              <a:solidFill>
                <a:prstClr val="black">
                  <a:tint val="75000"/>
                </a:prstClr>
              </a:solidFill>
            </a:endParaRPr>
          </a:p>
        </p:txBody>
      </p:sp>
      <p:sp>
        <p:nvSpPr>
          <p:cNvPr id="2" name="Τίτλος 1"/>
          <p:cNvSpPr>
            <a:spLocks noGrp="1"/>
          </p:cNvSpPr>
          <p:nvPr>
            <p:ph type="title"/>
          </p:nvPr>
        </p:nvSpPr>
        <p:spPr>
          <a:xfrm>
            <a:off x="467544" y="274638"/>
            <a:ext cx="8219256" cy="1143000"/>
          </a:xfrm>
        </p:spPr>
        <p:txBody>
          <a:bodyPr>
            <a:normAutofit fontScale="90000"/>
          </a:bodyPr>
          <a:lstStyle/>
          <a:p>
            <a:r>
              <a:rPr lang="el-GR" sz="3600" cap="none" dirty="0" smtClean="0"/>
              <a:t>Γνωστικές δεξιότητες και φάσεις  παραγωγής γραπτού λόγου</a:t>
            </a:r>
            <a:endParaRPr lang="el-GR" cap="none" dirty="0"/>
          </a:p>
        </p:txBody>
      </p:sp>
    </p:spTree>
    <p:extLst>
      <p:ext uri="{BB962C8B-B14F-4D97-AF65-F5344CB8AC3E}">
        <p14:creationId xmlns:p14="http://schemas.microsoft.com/office/powerpoint/2010/main" val="1032498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12"/>
          <p:cNvSpPr>
            <a:spLocks noGrp="1"/>
          </p:cNvSpPr>
          <p:nvPr>
            <p:ph type="sldNum" sz="quarter" idx="15"/>
          </p:nvPr>
        </p:nvSpPr>
        <p:spPr/>
        <p:txBody>
          <a:bodyPr/>
          <a:lstStyle/>
          <a:p>
            <a:fld id="{FF267AD3-A6FC-478A-9373-4DE9F300985F}" type="slidenum">
              <a:rPr lang="en-US" smtClean="0">
                <a:solidFill>
                  <a:prstClr val="black">
                    <a:tint val="75000"/>
                  </a:prstClr>
                </a:solidFill>
              </a:rPr>
              <a:pPr/>
              <a:t>19</a:t>
            </a:fld>
            <a:endParaRPr lang="en-US">
              <a:solidFill>
                <a:prstClr val="black">
                  <a:tint val="75000"/>
                </a:prstClr>
              </a:solidFill>
            </a:endParaRPr>
          </a:p>
        </p:txBody>
      </p:sp>
      <p:sp>
        <p:nvSpPr>
          <p:cNvPr id="14" name="Footer Placeholder 13"/>
          <p:cNvSpPr>
            <a:spLocks noGrp="1"/>
          </p:cNvSpPr>
          <p:nvPr>
            <p:ph type="ftr" sz="quarter" idx="16"/>
          </p:nvPr>
        </p:nvSpPr>
        <p:spPr/>
        <p:txBody>
          <a:bodyPr/>
          <a:lstStyle/>
          <a:p>
            <a:r>
              <a:rPr lang="el-GR" smtClean="0">
                <a:solidFill>
                  <a:prstClr val="black">
                    <a:tint val="75000"/>
                  </a:prstClr>
                </a:solidFill>
              </a:rPr>
              <a:t>ΔΛ</a:t>
            </a:r>
            <a:endParaRPr lang="en-US">
              <a:solidFill>
                <a:prstClr val="black">
                  <a:tint val="75000"/>
                </a:prstClr>
              </a:solidFill>
            </a:endParaRPr>
          </a:p>
        </p:txBody>
      </p:sp>
      <p:sp>
        <p:nvSpPr>
          <p:cNvPr id="2" name="Τίτλος 1"/>
          <p:cNvSpPr>
            <a:spLocks noGrp="1"/>
          </p:cNvSpPr>
          <p:nvPr>
            <p:ph type="title"/>
          </p:nvPr>
        </p:nvSpPr>
        <p:spPr>
          <a:xfrm>
            <a:off x="251520" y="274638"/>
            <a:ext cx="8568952" cy="850106"/>
          </a:xfrm>
        </p:spPr>
        <p:txBody>
          <a:bodyPr>
            <a:noAutofit/>
          </a:bodyPr>
          <a:lstStyle/>
          <a:p>
            <a:r>
              <a:rPr lang="el-GR" sz="3600" dirty="0" smtClean="0"/>
              <a:t>Γνωστικά προϊόντα </a:t>
            </a:r>
            <a:r>
              <a:rPr lang="en-US" sz="3600" dirty="0" smtClean="0"/>
              <a:t> </a:t>
            </a:r>
            <a:r>
              <a:rPr lang="el-GR" sz="3600" dirty="0" smtClean="0"/>
              <a:t>της κριτικής σκέψης</a:t>
            </a:r>
            <a:endParaRPr lang="el-GR" sz="3600" dirty="0"/>
          </a:p>
        </p:txBody>
      </p:sp>
      <p:sp>
        <p:nvSpPr>
          <p:cNvPr id="6" name="Ελεύθερη σχεδίαση 5"/>
          <p:cNvSpPr/>
          <p:nvPr/>
        </p:nvSpPr>
        <p:spPr>
          <a:xfrm>
            <a:off x="457200" y="2267743"/>
            <a:ext cx="2571749" cy="1543050"/>
          </a:xfrm>
          <a:custGeom>
            <a:avLst/>
            <a:gdLst>
              <a:gd name="connsiteX0" fmla="*/ 0 w 2571749"/>
              <a:gd name="connsiteY0" fmla="*/ 0 h 1543050"/>
              <a:gd name="connsiteX1" fmla="*/ 2571749 w 2571749"/>
              <a:gd name="connsiteY1" fmla="*/ 0 h 1543050"/>
              <a:gd name="connsiteX2" fmla="*/ 2571749 w 2571749"/>
              <a:gd name="connsiteY2" fmla="*/ 1543050 h 1543050"/>
              <a:gd name="connsiteX3" fmla="*/ 0 w 2571749"/>
              <a:gd name="connsiteY3" fmla="*/ 1543050 h 1543050"/>
              <a:gd name="connsiteX4" fmla="*/ 0 w 2571749"/>
              <a:gd name="connsiteY4" fmla="*/ 0 h 1543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49" h="1543050">
                <a:moveTo>
                  <a:pt x="0" y="0"/>
                </a:moveTo>
                <a:lnTo>
                  <a:pt x="2571749" y="0"/>
                </a:lnTo>
                <a:lnTo>
                  <a:pt x="2571749" y="1543050"/>
                </a:lnTo>
                <a:lnTo>
                  <a:pt x="0" y="1543050"/>
                </a:lnTo>
                <a:lnTo>
                  <a:pt x="0" y="0"/>
                </a:lnTo>
                <a:close/>
              </a:path>
            </a:pathLst>
          </a:custGeom>
        </p:spPr>
        <p:style>
          <a:lnRef idx="1">
            <a:schemeClr val="dk1"/>
          </a:lnRef>
          <a:fillRef idx="2">
            <a:schemeClr val="dk1"/>
          </a:fillRef>
          <a:effectRef idx="1">
            <a:schemeClr val="dk1"/>
          </a:effectRef>
          <a:fontRef idx="minor">
            <a:schemeClr val="dk1"/>
          </a:fontRef>
        </p:style>
        <p:txBody>
          <a:bodyPr spcFirstLastPara="0" vert="horz" wrap="square" lIns="125730" tIns="125730" rIns="125730" bIns="125730" numCol="1" spcCol="1270" anchor="ctr" anchorCtr="0">
            <a:noAutofit/>
          </a:bodyPr>
          <a:lstStyle/>
          <a:p>
            <a:pPr algn="ctr" defTabSz="1466850">
              <a:lnSpc>
                <a:spcPct val="90000"/>
              </a:lnSpc>
              <a:spcBef>
                <a:spcPct val="0"/>
              </a:spcBef>
              <a:spcAft>
                <a:spcPct val="35000"/>
              </a:spcAft>
            </a:pPr>
            <a:r>
              <a:rPr lang="el-GR" sz="3300" dirty="0" smtClean="0">
                <a:solidFill>
                  <a:prstClr val="black"/>
                </a:solidFill>
              </a:rPr>
              <a:t>Έννοιες </a:t>
            </a:r>
            <a:endParaRPr lang="el-GR" sz="3300" dirty="0">
              <a:solidFill>
                <a:prstClr val="black"/>
              </a:solidFill>
            </a:endParaRPr>
          </a:p>
        </p:txBody>
      </p:sp>
      <p:sp>
        <p:nvSpPr>
          <p:cNvPr id="7" name="Ελεύθερη σχεδίαση 6"/>
          <p:cNvSpPr/>
          <p:nvPr/>
        </p:nvSpPr>
        <p:spPr>
          <a:xfrm>
            <a:off x="3286125" y="2267743"/>
            <a:ext cx="2571749" cy="1543050"/>
          </a:xfrm>
          <a:custGeom>
            <a:avLst/>
            <a:gdLst>
              <a:gd name="connsiteX0" fmla="*/ 0 w 2571749"/>
              <a:gd name="connsiteY0" fmla="*/ 0 h 1543050"/>
              <a:gd name="connsiteX1" fmla="*/ 2571749 w 2571749"/>
              <a:gd name="connsiteY1" fmla="*/ 0 h 1543050"/>
              <a:gd name="connsiteX2" fmla="*/ 2571749 w 2571749"/>
              <a:gd name="connsiteY2" fmla="*/ 1543050 h 1543050"/>
              <a:gd name="connsiteX3" fmla="*/ 0 w 2571749"/>
              <a:gd name="connsiteY3" fmla="*/ 1543050 h 1543050"/>
              <a:gd name="connsiteX4" fmla="*/ 0 w 2571749"/>
              <a:gd name="connsiteY4" fmla="*/ 0 h 1543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49" h="1543050">
                <a:moveTo>
                  <a:pt x="0" y="0"/>
                </a:moveTo>
                <a:lnTo>
                  <a:pt x="2571749" y="0"/>
                </a:lnTo>
                <a:lnTo>
                  <a:pt x="2571749" y="1543050"/>
                </a:lnTo>
                <a:lnTo>
                  <a:pt x="0" y="1543050"/>
                </a:lnTo>
                <a:lnTo>
                  <a:pt x="0" y="0"/>
                </a:lnTo>
                <a:close/>
              </a:path>
            </a:pathLst>
          </a:custGeom>
        </p:spPr>
        <p:style>
          <a:lnRef idx="1">
            <a:schemeClr val="accent1"/>
          </a:lnRef>
          <a:fillRef idx="2">
            <a:schemeClr val="accent1"/>
          </a:fillRef>
          <a:effectRef idx="1">
            <a:schemeClr val="accent1"/>
          </a:effectRef>
          <a:fontRef idx="minor">
            <a:schemeClr val="dk1"/>
          </a:fontRef>
        </p:style>
        <p:txBody>
          <a:bodyPr spcFirstLastPara="0" vert="horz" wrap="square" lIns="125730" tIns="125730" rIns="125730" bIns="125730" numCol="1" spcCol="1270" anchor="ctr" anchorCtr="0">
            <a:noAutofit/>
          </a:bodyPr>
          <a:lstStyle/>
          <a:p>
            <a:pPr algn="ctr" defTabSz="1466850">
              <a:lnSpc>
                <a:spcPct val="90000"/>
              </a:lnSpc>
              <a:spcBef>
                <a:spcPct val="0"/>
              </a:spcBef>
              <a:spcAft>
                <a:spcPct val="35000"/>
              </a:spcAft>
            </a:pPr>
            <a:r>
              <a:rPr lang="el-GR" sz="3300" dirty="0" smtClean="0">
                <a:solidFill>
                  <a:prstClr val="black"/>
                </a:solidFill>
              </a:rPr>
              <a:t>Κρίσεις </a:t>
            </a:r>
            <a:endParaRPr lang="el-GR" sz="3300" dirty="0">
              <a:solidFill>
                <a:prstClr val="black"/>
              </a:solidFill>
            </a:endParaRPr>
          </a:p>
        </p:txBody>
      </p:sp>
      <p:sp>
        <p:nvSpPr>
          <p:cNvPr id="8" name="Ελεύθερη σχεδίαση 7"/>
          <p:cNvSpPr/>
          <p:nvPr/>
        </p:nvSpPr>
        <p:spPr>
          <a:xfrm>
            <a:off x="6115049" y="2267743"/>
            <a:ext cx="2571749" cy="1543050"/>
          </a:xfrm>
          <a:custGeom>
            <a:avLst/>
            <a:gdLst>
              <a:gd name="connsiteX0" fmla="*/ 0 w 2571749"/>
              <a:gd name="connsiteY0" fmla="*/ 0 h 1543050"/>
              <a:gd name="connsiteX1" fmla="*/ 2571749 w 2571749"/>
              <a:gd name="connsiteY1" fmla="*/ 0 h 1543050"/>
              <a:gd name="connsiteX2" fmla="*/ 2571749 w 2571749"/>
              <a:gd name="connsiteY2" fmla="*/ 1543050 h 1543050"/>
              <a:gd name="connsiteX3" fmla="*/ 0 w 2571749"/>
              <a:gd name="connsiteY3" fmla="*/ 1543050 h 1543050"/>
              <a:gd name="connsiteX4" fmla="*/ 0 w 2571749"/>
              <a:gd name="connsiteY4" fmla="*/ 0 h 1543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49" h="1543050">
                <a:moveTo>
                  <a:pt x="0" y="0"/>
                </a:moveTo>
                <a:lnTo>
                  <a:pt x="2571749" y="0"/>
                </a:lnTo>
                <a:lnTo>
                  <a:pt x="2571749" y="1543050"/>
                </a:lnTo>
                <a:lnTo>
                  <a:pt x="0" y="1543050"/>
                </a:lnTo>
                <a:lnTo>
                  <a:pt x="0" y="0"/>
                </a:lnTo>
                <a:close/>
              </a:path>
            </a:pathLst>
          </a:custGeom>
        </p:spPr>
        <p:style>
          <a:lnRef idx="1">
            <a:schemeClr val="accent2"/>
          </a:lnRef>
          <a:fillRef idx="2">
            <a:schemeClr val="accent2"/>
          </a:fillRef>
          <a:effectRef idx="1">
            <a:schemeClr val="accent2"/>
          </a:effectRef>
          <a:fontRef idx="minor">
            <a:schemeClr val="dk1"/>
          </a:fontRef>
        </p:style>
        <p:txBody>
          <a:bodyPr spcFirstLastPara="0" vert="horz" wrap="square" lIns="125730" tIns="125730" rIns="125730" bIns="125730" numCol="1" spcCol="1270" anchor="ctr" anchorCtr="0">
            <a:noAutofit/>
          </a:bodyPr>
          <a:lstStyle/>
          <a:p>
            <a:pPr algn="ctr" defTabSz="1466850">
              <a:lnSpc>
                <a:spcPct val="90000"/>
              </a:lnSpc>
              <a:spcBef>
                <a:spcPct val="0"/>
              </a:spcBef>
              <a:spcAft>
                <a:spcPct val="35000"/>
              </a:spcAft>
            </a:pPr>
            <a:r>
              <a:rPr lang="el-GR" sz="3300" dirty="0" smtClean="0">
                <a:solidFill>
                  <a:prstClr val="black"/>
                </a:solidFill>
              </a:rPr>
              <a:t>Γενικεύσεις </a:t>
            </a:r>
            <a:endParaRPr lang="el-GR" sz="3300" dirty="0">
              <a:solidFill>
                <a:prstClr val="black"/>
              </a:solidFill>
            </a:endParaRPr>
          </a:p>
        </p:txBody>
      </p:sp>
      <p:sp>
        <p:nvSpPr>
          <p:cNvPr id="9" name="Ελεύθερη σχεδίαση 8"/>
          <p:cNvSpPr/>
          <p:nvPr/>
        </p:nvSpPr>
        <p:spPr>
          <a:xfrm>
            <a:off x="457200" y="4067969"/>
            <a:ext cx="2571749" cy="1543050"/>
          </a:xfrm>
          <a:custGeom>
            <a:avLst/>
            <a:gdLst>
              <a:gd name="connsiteX0" fmla="*/ 0 w 2571749"/>
              <a:gd name="connsiteY0" fmla="*/ 0 h 1543050"/>
              <a:gd name="connsiteX1" fmla="*/ 2571749 w 2571749"/>
              <a:gd name="connsiteY1" fmla="*/ 0 h 1543050"/>
              <a:gd name="connsiteX2" fmla="*/ 2571749 w 2571749"/>
              <a:gd name="connsiteY2" fmla="*/ 1543050 h 1543050"/>
              <a:gd name="connsiteX3" fmla="*/ 0 w 2571749"/>
              <a:gd name="connsiteY3" fmla="*/ 1543050 h 1543050"/>
              <a:gd name="connsiteX4" fmla="*/ 0 w 2571749"/>
              <a:gd name="connsiteY4" fmla="*/ 0 h 1543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49" h="1543050">
                <a:moveTo>
                  <a:pt x="0" y="0"/>
                </a:moveTo>
                <a:lnTo>
                  <a:pt x="2571749" y="0"/>
                </a:lnTo>
                <a:lnTo>
                  <a:pt x="2571749" y="1543050"/>
                </a:lnTo>
                <a:lnTo>
                  <a:pt x="0" y="1543050"/>
                </a:lnTo>
                <a:lnTo>
                  <a:pt x="0" y="0"/>
                </a:lnTo>
                <a:close/>
              </a:path>
            </a:pathLst>
          </a:custGeom>
        </p:spPr>
        <p:style>
          <a:lnRef idx="1">
            <a:schemeClr val="accent3"/>
          </a:lnRef>
          <a:fillRef idx="2">
            <a:schemeClr val="accent3"/>
          </a:fillRef>
          <a:effectRef idx="1">
            <a:schemeClr val="accent3"/>
          </a:effectRef>
          <a:fontRef idx="minor">
            <a:schemeClr val="dk1"/>
          </a:fontRef>
        </p:style>
        <p:txBody>
          <a:bodyPr spcFirstLastPara="0" vert="horz" wrap="square" lIns="125730" tIns="125730" rIns="125730" bIns="125730" numCol="1" spcCol="1270" anchor="ctr" anchorCtr="0">
            <a:noAutofit/>
          </a:bodyPr>
          <a:lstStyle/>
          <a:p>
            <a:pPr algn="ctr" defTabSz="1466850">
              <a:lnSpc>
                <a:spcPct val="90000"/>
              </a:lnSpc>
              <a:spcBef>
                <a:spcPct val="0"/>
              </a:spcBef>
              <a:spcAft>
                <a:spcPct val="35000"/>
              </a:spcAft>
            </a:pPr>
            <a:r>
              <a:rPr lang="el-GR" sz="3300" dirty="0" smtClean="0">
                <a:solidFill>
                  <a:prstClr val="black"/>
                </a:solidFill>
              </a:rPr>
              <a:t>Σχήματα </a:t>
            </a:r>
            <a:endParaRPr lang="el-GR" sz="3300" dirty="0">
              <a:solidFill>
                <a:prstClr val="black"/>
              </a:solidFill>
            </a:endParaRPr>
          </a:p>
        </p:txBody>
      </p:sp>
      <p:sp>
        <p:nvSpPr>
          <p:cNvPr id="10" name="Ελεύθερη σχεδίαση 9"/>
          <p:cNvSpPr/>
          <p:nvPr/>
        </p:nvSpPr>
        <p:spPr>
          <a:xfrm>
            <a:off x="3286125" y="4067969"/>
            <a:ext cx="2571749" cy="1543050"/>
          </a:xfrm>
          <a:custGeom>
            <a:avLst/>
            <a:gdLst>
              <a:gd name="connsiteX0" fmla="*/ 0 w 2571749"/>
              <a:gd name="connsiteY0" fmla="*/ 0 h 1543050"/>
              <a:gd name="connsiteX1" fmla="*/ 2571749 w 2571749"/>
              <a:gd name="connsiteY1" fmla="*/ 0 h 1543050"/>
              <a:gd name="connsiteX2" fmla="*/ 2571749 w 2571749"/>
              <a:gd name="connsiteY2" fmla="*/ 1543050 h 1543050"/>
              <a:gd name="connsiteX3" fmla="*/ 0 w 2571749"/>
              <a:gd name="connsiteY3" fmla="*/ 1543050 h 1543050"/>
              <a:gd name="connsiteX4" fmla="*/ 0 w 2571749"/>
              <a:gd name="connsiteY4" fmla="*/ 0 h 1543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49" h="1543050">
                <a:moveTo>
                  <a:pt x="0" y="0"/>
                </a:moveTo>
                <a:lnTo>
                  <a:pt x="2571749" y="0"/>
                </a:lnTo>
                <a:lnTo>
                  <a:pt x="2571749" y="1543050"/>
                </a:lnTo>
                <a:lnTo>
                  <a:pt x="0" y="1543050"/>
                </a:lnTo>
                <a:lnTo>
                  <a:pt x="0" y="0"/>
                </a:lnTo>
                <a:close/>
              </a:path>
            </a:pathLst>
          </a:custGeom>
        </p:spPr>
        <p:style>
          <a:lnRef idx="1">
            <a:schemeClr val="accent4"/>
          </a:lnRef>
          <a:fillRef idx="2">
            <a:schemeClr val="accent4"/>
          </a:fillRef>
          <a:effectRef idx="1">
            <a:schemeClr val="accent4"/>
          </a:effectRef>
          <a:fontRef idx="minor">
            <a:schemeClr val="dk1"/>
          </a:fontRef>
        </p:style>
        <p:txBody>
          <a:bodyPr spcFirstLastPara="0" vert="horz" wrap="square" lIns="125730" tIns="125730" rIns="125730" bIns="125730" numCol="1" spcCol="1270" anchor="ctr" anchorCtr="0">
            <a:noAutofit/>
          </a:bodyPr>
          <a:lstStyle/>
          <a:p>
            <a:pPr algn="ctr" defTabSz="1466850">
              <a:lnSpc>
                <a:spcPct val="90000"/>
              </a:lnSpc>
              <a:spcBef>
                <a:spcPct val="0"/>
              </a:spcBef>
              <a:spcAft>
                <a:spcPct val="35000"/>
              </a:spcAft>
            </a:pPr>
            <a:r>
              <a:rPr lang="el-GR" sz="3300" dirty="0" smtClean="0">
                <a:solidFill>
                  <a:prstClr val="black"/>
                </a:solidFill>
              </a:rPr>
              <a:t>Διαδικασίες </a:t>
            </a:r>
            <a:endParaRPr lang="el-GR" sz="3300" dirty="0">
              <a:solidFill>
                <a:prstClr val="black"/>
              </a:solidFill>
            </a:endParaRPr>
          </a:p>
        </p:txBody>
      </p:sp>
      <p:sp>
        <p:nvSpPr>
          <p:cNvPr id="11" name="Ελεύθερη σχεδίαση 10"/>
          <p:cNvSpPr/>
          <p:nvPr/>
        </p:nvSpPr>
        <p:spPr>
          <a:xfrm>
            <a:off x="6115049" y="4067969"/>
            <a:ext cx="2571749" cy="1543050"/>
          </a:xfrm>
          <a:custGeom>
            <a:avLst/>
            <a:gdLst>
              <a:gd name="connsiteX0" fmla="*/ 0 w 2571749"/>
              <a:gd name="connsiteY0" fmla="*/ 0 h 1543050"/>
              <a:gd name="connsiteX1" fmla="*/ 2571749 w 2571749"/>
              <a:gd name="connsiteY1" fmla="*/ 0 h 1543050"/>
              <a:gd name="connsiteX2" fmla="*/ 2571749 w 2571749"/>
              <a:gd name="connsiteY2" fmla="*/ 1543050 h 1543050"/>
              <a:gd name="connsiteX3" fmla="*/ 0 w 2571749"/>
              <a:gd name="connsiteY3" fmla="*/ 1543050 h 1543050"/>
              <a:gd name="connsiteX4" fmla="*/ 0 w 2571749"/>
              <a:gd name="connsiteY4" fmla="*/ 0 h 1543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49" h="1543050">
                <a:moveTo>
                  <a:pt x="0" y="0"/>
                </a:moveTo>
                <a:lnTo>
                  <a:pt x="2571749" y="0"/>
                </a:lnTo>
                <a:lnTo>
                  <a:pt x="2571749" y="1543050"/>
                </a:lnTo>
                <a:lnTo>
                  <a:pt x="0" y="1543050"/>
                </a:lnTo>
                <a:lnTo>
                  <a:pt x="0" y="0"/>
                </a:lnTo>
                <a:close/>
              </a:path>
            </a:pathLst>
          </a:custGeom>
        </p:spPr>
        <p:style>
          <a:lnRef idx="1">
            <a:schemeClr val="accent5"/>
          </a:lnRef>
          <a:fillRef idx="2">
            <a:schemeClr val="accent5"/>
          </a:fillRef>
          <a:effectRef idx="1">
            <a:schemeClr val="accent5"/>
          </a:effectRef>
          <a:fontRef idx="minor">
            <a:schemeClr val="dk1"/>
          </a:fontRef>
        </p:style>
        <p:txBody>
          <a:bodyPr spcFirstLastPara="0" vert="horz" wrap="square" lIns="125730" tIns="125730" rIns="125730" bIns="125730" numCol="1" spcCol="1270" anchor="ctr" anchorCtr="0">
            <a:noAutofit/>
          </a:bodyPr>
          <a:lstStyle/>
          <a:p>
            <a:pPr algn="ctr" defTabSz="1466850">
              <a:lnSpc>
                <a:spcPct val="90000"/>
              </a:lnSpc>
              <a:spcBef>
                <a:spcPct val="0"/>
              </a:spcBef>
              <a:spcAft>
                <a:spcPct val="35000"/>
              </a:spcAft>
            </a:pPr>
            <a:r>
              <a:rPr lang="el-GR" sz="3300" dirty="0" smtClean="0">
                <a:solidFill>
                  <a:prstClr val="black"/>
                </a:solidFill>
              </a:rPr>
              <a:t>Αξίες / Στάσεις</a:t>
            </a:r>
            <a:endParaRPr lang="el-GR" sz="3300" dirty="0">
              <a:solidFill>
                <a:prstClr val="black"/>
              </a:solidFill>
            </a:endParaRPr>
          </a:p>
        </p:txBody>
      </p:sp>
    </p:spTree>
    <p:extLst>
      <p:ext uri="{BB962C8B-B14F-4D97-AF65-F5344CB8AC3E}">
        <p14:creationId xmlns:p14="http://schemas.microsoft.com/office/powerpoint/2010/main" val="1296167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75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75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ircle(in)">
                                      <p:cBhvr>
                                        <p:cTn id="17" dur="75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75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circle(in)">
                                      <p:cBhvr>
                                        <p:cTn id="27" dur="75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circle(in)">
                                      <p:cBhvr>
                                        <p:cTn id="32" dur="7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lnSpc>
                <a:spcPct val="170000"/>
              </a:lnSpc>
            </a:pPr>
            <a:r>
              <a:rPr lang="el-GR" dirty="0"/>
              <a:t>Η σύγχρονη κοινωνική, οικονομική, πολιτισμική και πολιτική πραγματικότητα </a:t>
            </a:r>
            <a:r>
              <a:rPr lang="el-GR" dirty="0" smtClean="0"/>
              <a:t>που </a:t>
            </a:r>
            <a:r>
              <a:rPr lang="el-GR" dirty="0"/>
              <a:t>απαιτεί </a:t>
            </a:r>
            <a:r>
              <a:rPr lang="el-GR" dirty="0" smtClean="0"/>
              <a:t>ανθρώπους με </a:t>
            </a:r>
            <a:r>
              <a:rPr lang="el-GR" dirty="0"/>
              <a:t>αναπτυγμένες ικανότητες λειτουργικού και κριτικού γραμματισμού (κριτικής εγγραμματοσύνης</a:t>
            </a:r>
            <a:r>
              <a:rPr lang="el-GR" dirty="0" smtClean="0"/>
              <a:t>)</a:t>
            </a:r>
          </a:p>
          <a:p>
            <a:pPr algn="just">
              <a:lnSpc>
                <a:spcPct val="170000"/>
              </a:lnSpc>
            </a:pPr>
            <a:r>
              <a:rPr lang="el-GR" dirty="0" smtClean="0"/>
              <a:t>Η τεχνολογική </a:t>
            </a:r>
            <a:r>
              <a:rPr lang="el-GR" dirty="0"/>
              <a:t>στροφή των τελευταίων χρόνων στην επικοινωνία </a:t>
            </a:r>
            <a:endParaRPr lang="el-GR" dirty="0" smtClean="0"/>
          </a:p>
        </p:txBody>
      </p:sp>
      <p:sp>
        <p:nvSpPr>
          <p:cNvPr id="3" name="Title 2"/>
          <p:cNvSpPr>
            <a:spLocks noGrp="1"/>
          </p:cNvSpPr>
          <p:nvPr>
            <p:ph type="title"/>
          </p:nvPr>
        </p:nvSpPr>
        <p:spPr/>
        <p:txBody>
          <a:bodyPr>
            <a:normAutofit fontScale="90000"/>
          </a:bodyPr>
          <a:lstStyle/>
          <a:p>
            <a:pPr algn="ctr"/>
            <a:r>
              <a:rPr lang="el-GR" sz="3200" dirty="0" smtClean="0"/>
              <a:t>Ποιο παράγοντες καθορίζουν το γενικότερο πλαίσιο διδασκαλίας </a:t>
            </a:r>
            <a:r>
              <a:rPr lang="el-GR" sz="3200" dirty="0"/>
              <a:t>της </a:t>
            </a:r>
            <a:r>
              <a:rPr lang="el-GR" sz="3200" dirty="0" smtClean="0"/>
              <a:t>Νέας Ελληνικής στο Λύκειο;</a:t>
            </a:r>
            <a:endParaRPr lang="el-GR" sz="3200" dirty="0"/>
          </a:p>
        </p:txBody>
      </p:sp>
    </p:spTree>
    <p:extLst>
      <p:ext uri="{BB962C8B-B14F-4D97-AF65-F5344CB8AC3E}">
        <p14:creationId xmlns:p14="http://schemas.microsoft.com/office/powerpoint/2010/main" val="2213903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l-GR" dirty="0" smtClean="0"/>
              <a:t>Που εξασφαλίζουν </a:t>
            </a:r>
            <a:r>
              <a:rPr lang="el-GR" dirty="0"/>
              <a:t>την πλήρη και κριτική </a:t>
            </a:r>
            <a:r>
              <a:rPr lang="el-GR" dirty="0" smtClean="0"/>
              <a:t>συμμετοχή μαθητών και μαθητριών ως </a:t>
            </a:r>
            <a:r>
              <a:rPr lang="el-GR" dirty="0"/>
              <a:t>μελλοντικών πολιτών σε όλα τα επίπεδα του κοινωνικού και πολιτισμικού γίγνεσθαι </a:t>
            </a:r>
            <a:endParaRPr lang="el-GR" dirty="0" smtClean="0"/>
          </a:p>
          <a:p>
            <a:endParaRPr lang="el-GR" dirty="0" smtClean="0"/>
          </a:p>
          <a:p>
            <a:r>
              <a:rPr lang="el-GR" dirty="0" smtClean="0"/>
              <a:t>Που διευκολύνουν </a:t>
            </a:r>
            <a:r>
              <a:rPr lang="el-GR" dirty="0"/>
              <a:t>την ίδια τη σχολική πορεία τους, με δεδομένα την ιδιαιτερότητα του σχολικού λόγου και τη σπουδαιότητά του για μια επιτυχημένη σχολική και μετασχολική </a:t>
            </a:r>
            <a:r>
              <a:rPr lang="el-GR" dirty="0" smtClean="0"/>
              <a:t>διαδρομή</a:t>
            </a:r>
          </a:p>
        </p:txBody>
      </p:sp>
      <p:sp>
        <p:nvSpPr>
          <p:cNvPr id="3" name="Title 2"/>
          <p:cNvSpPr>
            <a:spLocks noGrp="1"/>
          </p:cNvSpPr>
          <p:nvPr>
            <p:ph type="title"/>
          </p:nvPr>
        </p:nvSpPr>
        <p:spPr/>
        <p:txBody>
          <a:bodyPr/>
          <a:lstStyle/>
          <a:p>
            <a:r>
              <a:rPr lang="el-GR" dirty="0" smtClean="0"/>
              <a:t>Γραμματισμοί και δεξιότητες</a:t>
            </a:r>
            <a:endParaRPr lang="el-GR" dirty="0"/>
          </a:p>
        </p:txBody>
      </p:sp>
    </p:spTree>
    <p:extLst>
      <p:ext uri="{BB962C8B-B14F-4D97-AF65-F5344CB8AC3E}">
        <p14:creationId xmlns:p14="http://schemas.microsoft.com/office/powerpoint/2010/main" val="21137615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l-GR" dirty="0" smtClean="0"/>
              <a:t>Που εξοικειώνουν με τη </a:t>
            </a:r>
            <a:r>
              <a:rPr lang="el-GR" dirty="0"/>
              <a:t>χρήση των Νέων </a:t>
            </a:r>
            <a:r>
              <a:rPr lang="el-GR" dirty="0" smtClean="0"/>
              <a:t>Τεχνολογιών </a:t>
            </a:r>
            <a:r>
              <a:rPr lang="el-GR" dirty="0"/>
              <a:t>ως μέσων πρακτικής γραμματισμού (μέσων για διάβασμα, γράψιμο και επικοινωνία</a:t>
            </a:r>
            <a:r>
              <a:rPr lang="el-GR" dirty="0" smtClean="0"/>
              <a:t>) </a:t>
            </a:r>
          </a:p>
          <a:p>
            <a:endParaRPr lang="el-GR" dirty="0" smtClean="0"/>
          </a:p>
          <a:p>
            <a:r>
              <a:rPr lang="el-GR" dirty="0" smtClean="0"/>
              <a:t>Που οδηγούν στην </a:t>
            </a:r>
            <a:r>
              <a:rPr lang="el-GR" dirty="0"/>
              <a:t>ανάδειξη της κειμενικής πολυτροπικότητας και </a:t>
            </a:r>
            <a:r>
              <a:rPr lang="el-GR" dirty="0" smtClean="0"/>
              <a:t>στον </a:t>
            </a:r>
            <a:r>
              <a:rPr lang="el-GR" dirty="0"/>
              <a:t>κριτικό </a:t>
            </a:r>
            <a:r>
              <a:rPr lang="el-GR" dirty="0" smtClean="0"/>
              <a:t>γραμματισμό αλλά και στην σύνδεση </a:t>
            </a:r>
            <a:r>
              <a:rPr lang="el-GR" dirty="0"/>
              <a:t>των κειμένων με τη ζώσα καθημερινότητα στο πλαίσιο των θεσμών εντός των οποίων παράγονται</a:t>
            </a:r>
          </a:p>
        </p:txBody>
      </p:sp>
      <p:sp>
        <p:nvSpPr>
          <p:cNvPr id="3" name="Title 2"/>
          <p:cNvSpPr>
            <a:spLocks noGrp="1"/>
          </p:cNvSpPr>
          <p:nvPr>
            <p:ph type="title"/>
          </p:nvPr>
        </p:nvSpPr>
        <p:spPr/>
        <p:txBody>
          <a:bodyPr/>
          <a:lstStyle/>
          <a:p>
            <a:r>
              <a:rPr lang="el-GR" dirty="0" smtClean="0"/>
              <a:t>Γραμματισμοί και δεξιότητες</a:t>
            </a:r>
            <a:endParaRPr lang="el-GR" dirty="0"/>
          </a:p>
        </p:txBody>
      </p:sp>
    </p:spTree>
    <p:extLst>
      <p:ext uri="{BB962C8B-B14F-4D97-AF65-F5344CB8AC3E}">
        <p14:creationId xmlns:p14="http://schemas.microsoft.com/office/powerpoint/2010/main" val="4887340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l-GR" dirty="0" smtClean="0"/>
              <a:t>Η εστίαση </a:t>
            </a:r>
            <a:r>
              <a:rPr lang="el-GR" dirty="0"/>
              <a:t>στις γνώσεις για τη γλώσσα δεν μπορεί να είναι αυτοσκοπός, αλλά θα πρέπει να εξυπηρετεί την κατανόηση και κριτική ανάγνωση των κειμένων, επομένως και του </a:t>
            </a:r>
            <a:r>
              <a:rPr lang="el-GR" dirty="0" smtClean="0"/>
              <a:t>κόσμου</a:t>
            </a:r>
          </a:p>
          <a:p>
            <a:r>
              <a:rPr lang="el-GR" dirty="0" smtClean="0"/>
              <a:t>Οι γνώσεις </a:t>
            </a:r>
            <a:r>
              <a:rPr lang="el-GR" dirty="0"/>
              <a:t>αυτές δεν πρέπει να ταυτίζονται με τη διδασκαλία της Γραμματικής, με το γνωστό παραδοσιακό περιεχόμενο και </a:t>
            </a:r>
            <a:r>
              <a:rPr lang="el-GR" dirty="0" smtClean="0"/>
              <a:t>τρόπο</a:t>
            </a:r>
          </a:p>
          <a:p>
            <a:r>
              <a:rPr lang="el-GR" dirty="0" smtClean="0"/>
              <a:t>Αποτελούν εργαλεία </a:t>
            </a:r>
            <a:r>
              <a:rPr lang="el-GR" dirty="0"/>
              <a:t>που θα βοηθήσουν τα παιδιά να κατανοούν αλλά και να παράγουν με μεγαλύτερη επάρκεια μεγάλη ποικιλία κειμένων</a:t>
            </a:r>
          </a:p>
        </p:txBody>
      </p:sp>
      <p:sp>
        <p:nvSpPr>
          <p:cNvPr id="3" name="Title 2"/>
          <p:cNvSpPr>
            <a:spLocks noGrp="1"/>
          </p:cNvSpPr>
          <p:nvPr>
            <p:ph type="title"/>
          </p:nvPr>
        </p:nvSpPr>
        <p:spPr/>
        <p:txBody>
          <a:bodyPr/>
          <a:lstStyle/>
          <a:p>
            <a:r>
              <a:rPr lang="el-GR" dirty="0" smtClean="0"/>
              <a:t>Γνώσεις για τη γλώσσα </a:t>
            </a:r>
            <a:endParaRPr lang="el-GR" dirty="0"/>
          </a:p>
        </p:txBody>
      </p:sp>
    </p:spTree>
    <p:extLst>
      <p:ext uri="{BB962C8B-B14F-4D97-AF65-F5344CB8AC3E}">
        <p14:creationId xmlns:p14="http://schemas.microsoft.com/office/powerpoint/2010/main" val="3688267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l-GR" dirty="0" smtClean="0"/>
              <a:t>Διδασκαλίες που </a:t>
            </a:r>
            <a:r>
              <a:rPr lang="el-GR" dirty="0"/>
              <a:t>έχουν </a:t>
            </a:r>
            <a:r>
              <a:rPr lang="el-GR" u="sng" dirty="0"/>
              <a:t>πρωταγωνιστές</a:t>
            </a:r>
            <a:r>
              <a:rPr lang="el-GR" dirty="0"/>
              <a:t> τους μαθητές και τις μαθήτριες, αφού προβλέπονται συλλογή δεδομένων, αναλύσεις, συγκρίσεις κ.λπ., αλλά πρωτίστως έρευνες μικρής ή και μεγαλύτερης έκτασης</a:t>
            </a:r>
          </a:p>
        </p:txBody>
      </p:sp>
      <p:sp>
        <p:nvSpPr>
          <p:cNvPr id="3" name="Title 2"/>
          <p:cNvSpPr>
            <a:spLocks noGrp="1"/>
          </p:cNvSpPr>
          <p:nvPr>
            <p:ph type="title"/>
          </p:nvPr>
        </p:nvSpPr>
        <p:spPr/>
        <p:txBody>
          <a:bodyPr/>
          <a:lstStyle/>
          <a:p>
            <a:r>
              <a:rPr lang="el-GR" dirty="0" smtClean="0"/>
              <a:t>Διδακτικές πρακτικές</a:t>
            </a:r>
            <a:endParaRPr lang="el-GR" dirty="0"/>
          </a:p>
        </p:txBody>
      </p:sp>
    </p:spTree>
    <p:extLst>
      <p:ext uri="{BB962C8B-B14F-4D97-AF65-F5344CB8AC3E}">
        <p14:creationId xmlns:p14="http://schemas.microsoft.com/office/powerpoint/2010/main" val="1510026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lgn="just">
              <a:lnSpc>
                <a:spcPct val="170000"/>
              </a:lnSpc>
            </a:pPr>
            <a:r>
              <a:rPr lang="el-GR" dirty="0" smtClean="0"/>
              <a:t>Οι συχνές </a:t>
            </a:r>
            <a:r>
              <a:rPr lang="el-GR" dirty="0"/>
              <a:t>αλλαγές των κοινωνικών και πολιτισμικών δεδομένων </a:t>
            </a:r>
            <a:r>
              <a:rPr lang="el-GR" dirty="0" smtClean="0"/>
              <a:t>απαιτούν </a:t>
            </a:r>
            <a:r>
              <a:rPr lang="el-GR" dirty="0"/>
              <a:t>από τον σύγχρονο </a:t>
            </a:r>
            <a:r>
              <a:rPr lang="el-GR" dirty="0" smtClean="0"/>
              <a:t>άνθρωπο:  </a:t>
            </a:r>
          </a:p>
          <a:p>
            <a:pPr algn="just">
              <a:lnSpc>
                <a:spcPct val="170000"/>
              </a:lnSpc>
            </a:pPr>
            <a:r>
              <a:rPr lang="el-GR" u="sng" dirty="0" smtClean="0"/>
              <a:t>ευελιξία</a:t>
            </a:r>
            <a:r>
              <a:rPr lang="el-GR" dirty="0" smtClean="0"/>
              <a:t> </a:t>
            </a:r>
            <a:r>
              <a:rPr lang="el-GR" dirty="0"/>
              <a:t>στην αντιμετώπιση της επαγγελματικής, οικογενειακής και γενικότερα κοινωνικής ζωής </a:t>
            </a:r>
            <a:endParaRPr lang="el-GR" dirty="0" smtClean="0"/>
          </a:p>
          <a:p>
            <a:pPr algn="just">
              <a:lnSpc>
                <a:spcPct val="170000"/>
              </a:lnSpc>
            </a:pPr>
            <a:r>
              <a:rPr lang="el-GR" u="sng" dirty="0" smtClean="0"/>
              <a:t>κριτική </a:t>
            </a:r>
            <a:r>
              <a:rPr lang="el-GR" u="sng" dirty="0"/>
              <a:t>ικανότητα</a:t>
            </a:r>
            <a:r>
              <a:rPr lang="el-GR" dirty="0"/>
              <a:t> ανάγνωσης των ραγδαίων αυτών </a:t>
            </a:r>
            <a:r>
              <a:rPr lang="el-GR" dirty="0" smtClean="0"/>
              <a:t>μεταβολών</a:t>
            </a:r>
          </a:p>
          <a:p>
            <a:pPr algn="just">
              <a:lnSpc>
                <a:spcPct val="170000"/>
              </a:lnSpc>
            </a:pPr>
            <a:r>
              <a:rPr lang="el-GR" dirty="0" smtClean="0"/>
              <a:t>πρώτιστη </a:t>
            </a:r>
            <a:r>
              <a:rPr lang="el-GR" dirty="0"/>
              <a:t>ικανότητα που θα πρέπει να αποκτήσει είναι η </a:t>
            </a:r>
            <a:r>
              <a:rPr lang="el-GR" u="sng" dirty="0"/>
              <a:t>επικοινωνιακή - γλωσσική </a:t>
            </a:r>
            <a:r>
              <a:rPr lang="el-GR" u="sng" dirty="0" smtClean="0"/>
              <a:t>επάρκεια</a:t>
            </a:r>
            <a:endParaRPr lang="el-GR" u="sng" dirty="0"/>
          </a:p>
        </p:txBody>
      </p:sp>
      <p:sp>
        <p:nvSpPr>
          <p:cNvPr id="3" name="Title 2"/>
          <p:cNvSpPr>
            <a:spLocks noGrp="1"/>
          </p:cNvSpPr>
          <p:nvPr>
            <p:ph type="title"/>
          </p:nvPr>
        </p:nvSpPr>
        <p:spPr/>
        <p:txBody>
          <a:bodyPr>
            <a:normAutofit fontScale="90000"/>
          </a:bodyPr>
          <a:lstStyle/>
          <a:p>
            <a:pPr algn="ctr"/>
            <a:r>
              <a:rPr lang="el-GR" sz="3200" smtClean="0"/>
              <a:t>Ποιο παράγοντες καθορίζουν το </a:t>
            </a:r>
            <a:r>
              <a:rPr lang="el-GR" sz="3200" dirty="0" smtClean="0"/>
              <a:t>γενικότερο πλαίσιο διδασκαλίας </a:t>
            </a:r>
            <a:r>
              <a:rPr lang="el-GR" sz="3200" dirty="0"/>
              <a:t>της </a:t>
            </a:r>
            <a:r>
              <a:rPr lang="el-GR" sz="3200" dirty="0" smtClean="0"/>
              <a:t>Νέας Ελληνικής στο Λύκειο;</a:t>
            </a:r>
            <a:endParaRPr lang="el-GR" sz="3200" dirty="0"/>
          </a:p>
        </p:txBody>
      </p:sp>
    </p:spTree>
    <p:extLst>
      <p:ext uri="{BB962C8B-B14F-4D97-AF65-F5344CB8AC3E}">
        <p14:creationId xmlns:p14="http://schemas.microsoft.com/office/powerpoint/2010/main" val="4241110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l-GR" dirty="0" smtClean="0"/>
              <a:t>Έχουν εισέλθει </a:t>
            </a:r>
            <a:r>
              <a:rPr lang="el-GR" dirty="0"/>
              <a:t>σε μια εκπαιδευτική βαθμίδα στην οποία θα πρέπει να πάρουν αποφάσεις για </a:t>
            </a:r>
            <a:r>
              <a:rPr lang="el-GR" dirty="0" smtClean="0"/>
              <a:t>το μέλλον τους</a:t>
            </a:r>
          </a:p>
          <a:p>
            <a:endParaRPr lang="el-GR" dirty="0" smtClean="0"/>
          </a:p>
          <a:p>
            <a:r>
              <a:rPr lang="el-GR" dirty="0" smtClean="0"/>
              <a:t>Γλωσσικά βρίσκονται </a:t>
            </a:r>
            <a:r>
              <a:rPr lang="el-GR" dirty="0"/>
              <a:t>σε ένα επαρκές επικοινωνιακό </a:t>
            </a:r>
            <a:r>
              <a:rPr lang="el-GR" dirty="0" smtClean="0"/>
              <a:t>επίπεδο</a:t>
            </a:r>
          </a:p>
          <a:p>
            <a:endParaRPr lang="el-GR" dirty="0" smtClean="0"/>
          </a:p>
          <a:p>
            <a:r>
              <a:rPr lang="el-GR" dirty="0" smtClean="0"/>
              <a:t>Έχουν κατακτήσει </a:t>
            </a:r>
            <a:r>
              <a:rPr lang="el-GR" dirty="0"/>
              <a:t>σύνθετες και απαιτητικές δομές της μητρικής τους γλώσσας και αρκετά κειμενικά </a:t>
            </a:r>
            <a:r>
              <a:rPr lang="el-GR" dirty="0" smtClean="0"/>
              <a:t>είδη</a:t>
            </a:r>
          </a:p>
        </p:txBody>
      </p:sp>
      <p:sp>
        <p:nvSpPr>
          <p:cNvPr id="3" name="Title 2"/>
          <p:cNvSpPr>
            <a:spLocks noGrp="1"/>
          </p:cNvSpPr>
          <p:nvPr>
            <p:ph type="title"/>
          </p:nvPr>
        </p:nvSpPr>
        <p:spPr/>
        <p:txBody>
          <a:bodyPr>
            <a:normAutofit fontScale="90000"/>
          </a:bodyPr>
          <a:lstStyle/>
          <a:p>
            <a:r>
              <a:rPr lang="el-GR" dirty="0" smtClean="0"/>
              <a:t>Παραδοχές για τους μαθητές του Λυκείου</a:t>
            </a:r>
            <a:endParaRPr lang="el-GR" dirty="0"/>
          </a:p>
        </p:txBody>
      </p:sp>
    </p:spTree>
    <p:extLst>
      <p:ext uri="{BB962C8B-B14F-4D97-AF65-F5344CB8AC3E}">
        <p14:creationId xmlns:p14="http://schemas.microsoft.com/office/powerpoint/2010/main" val="1242440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57328"/>
          </a:xfrm>
        </p:spPr>
        <p:txBody>
          <a:bodyPr>
            <a:normAutofit fontScale="92500" lnSpcReduction="10000"/>
          </a:bodyPr>
          <a:lstStyle/>
          <a:p>
            <a:r>
              <a:rPr lang="el-GR" u="sng" dirty="0" smtClean="0"/>
              <a:t>Έχουν κατακτήσει </a:t>
            </a:r>
            <a:r>
              <a:rPr lang="el-GR" u="sng" dirty="0"/>
              <a:t>σε σημαντικό βαθμό γραμματισμούς που έχουν σχέση με τη συμμετοχή τους στη σχολική ζωή </a:t>
            </a:r>
            <a:r>
              <a:rPr lang="el-GR" dirty="0"/>
              <a:t>και στα επιμέρους διδακτικά αντικείμενα (Μαθηματικά, Ιστορία, Φυσική κ.λπ</a:t>
            </a:r>
            <a:r>
              <a:rPr lang="el-GR" dirty="0" smtClean="0"/>
              <a:t>.)</a:t>
            </a:r>
          </a:p>
          <a:p>
            <a:r>
              <a:rPr lang="el-GR" dirty="0"/>
              <a:t>Έ</a:t>
            </a:r>
            <a:r>
              <a:rPr lang="el-GR" dirty="0" smtClean="0"/>
              <a:t>χουν </a:t>
            </a:r>
            <a:r>
              <a:rPr lang="el-GR" dirty="0"/>
              <a:t>αντιληφθεί τη λειτουργία της λογοτεχνίας και κάποιοι και κάποιες από αυτούς κι αυτές έχουν διαμορφώσει ορισμένες κλίσεις και τάσεις προς κοινωνικές/ πολιτισμικές </a:t>
            </a:r>
            <a:r>
              <a:rPr lang="el-GR" dirty="0" smtClean="0"/>
              <a:t>δραστηριότητες</a:t>
            </a:r>
          </a:p>
          <a:p>
            <a:r>
              <a:rPr lang="el-GR" dirty="0" smtClean="0"/>
              <a:t>Μέσα </a:t>
            </a:r>
            <a:r>
              <a:rPr lang="el-GR" dirty="0"/>
              <a:t>από τις κλίσεις τους έχουν ενταχθεί σε κάποια (ή κάποιες) κειμενική κοινότητα1, που τους και τις κάνει ικανούς και ικανές να κινούνται με κάποια σχετική άνεση στο πλαίσιο αυτής της κειμενικής κοινότητας (π.χ. ο νεολαιίστικος λόγος, ο λόγος περί αθλητισμού, ο λόγος περί Τέχνης και Τεχνικής κ.λπ.).</a:t>
            </a:r>
          </a:p>
        </p:txBody>
      </p:sp>
      <p:sp>
        <p:nvSpPr>
          <p:cNvPr id="3" name="Title 2"/>
          <p:cNvSpPr>
            <a:spLocks noGrp="1"/>
          </p:cNvSpPr>
          <p:nvPr>
            <p:ph type="title"/>
          </p:nvPr>
        </p:nvSpPr>
        <p:spPr/>
        <p:txBody>
          <a:bodyPr>
            <a:normAutofit fontScale="90000"/>
          </a:bodyPr>
          <a:lstStyle/>
          <a:p>
            <a:r>
              <a:rPr lang="el-GR" dirty="0" smtClean="0"/>
              <a:t>Παραδοχές για τους μαθητές του Λυκείου</a:t>
            </a:r>
            <a:endParaRPr lang="el-GR" dirty="0"/>
          </a:p>
        </p:txBody>
      </p:sp>
    </p:spTree>
    <p:extLst>
      <p:ext uri="{BB962C8B-B14F-4D97-AF65-F5344CB8AC3E}">
        <p14:creationId xmlns:p14="http://schemas.microsoft.com/office/powerpoint/2010/main" val="1242440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l-GR" u="sng" dirty="0" smtClean="0"/>
              <a:t>Η ενδυνάμωση </a:t>
            </a:r>
            <a:r>
              <a:rPr lang="el-GR" u="sng" dirty="0"/>
              <a:t>του γλωσσικού γραμματισμού </a:t>
            </a:r>
            <a:r>
              <a:rPr lang="el-GR" dirty="0"/>
              <a:t>που έχει αποκτηθεί τα προηγούμενα χρόνια σε μια κατεύθυνση περισσότερο κοινωνιοκεντρική και λιγότερο </a:t>
            </a:r>
            <a:r>
              <a:rPr lang="el-GR" dirty="0" smtClean="0"/>
              <a:t>γλωσσοκεντρική</a:t>
            </a:r>
          </a:p>
          <a:p>
            <a:r>
              <a:rPr lang="el-GR" u="sng" dirty="0"/>
              <a:t>Η απόκτηση γλωσσικής επάρκειας και δεξιοτήτων γραμματισμού </a:t>
            </a:r>
            <a:r>
              <a:rPr lang="el-GR" dirty="0" smtClean="0"/>
              <a:t>που </a:t>
            </a:r>
            <a:r>
              <a:rPr lang="el-GR" dirty="0"/>
              <a:t>να δίνουν τη δυνατότητα στους μαθητές και τις μαθήτριες να κινούνται με άνεση στο σχολικό τους περιβάλλον (σχολικός λόγος), αλλά παράλληλα να ανταποκρίνονται στις κοινωνικές ανάγκες του σήμερα και να είναι επαρκώς προετοιμασμένοι ότι οι συνθήκες και οι απαιτήσεις αυτές είναι υπό συνεχή διαμόρφωση και </a:t>
            </a:r>
            <a:r>
              <a:rPr lang="el-GR" dirty="0" smtClean="0"/>
              <a:t>αλλαγή</a:t>
            </a:r>
          </a:p>
          <a:p>
            <a:r>
              <a:rPr lang="el-GR" u="sng" dirty="0" smtClean="0"/>
              <a:t>Η διαμόρφωση </a:t>
            </a:r>
            <a:r>
              <a:rPr lang="el-GR" u="sng" dirty="0"/>
              <a:t>μαθητών και μαθητριών που ως μελλοντικοί πολίτες</a:t>
            </a:r>
            <a:r>
              <a:rPr lang="el-GR" dirty="0"/>
              <a:t> θα είναι σε θέση να ανταποκρίνονται επαρκώς και με κριτικά αντανακλαστικά στις διαρκώς μεταβαλλόμενες κοινωνικές συνθήκες.</a:t>
            </a:r>
          </a:p>
        </p:txBody>
      </p:sp>
      <p:sp>
        <p:nvSpPr>
          <p:cNvPr id="3" name="Title 2"/>
          <p:cNvSpPr>
            <a:spLocks noGrp="1"/>
          </p:cNvSpPr>
          <p:nvPr>
            <p:ph type="title"/>
          </p:nvPr>
        </p:nvSpPr>
        <p:spPr/>
        <p:txBody>
          <a:bodyPr/>
          <a:lstStyle/>
          <a:p>
            <a:r>
              <a:rPr lang="el-GR" dirty="0" smtClean="0"/>
              <a:t>Σκοπός του μαθήματος</a:t>
            </a:r>
            <a:endParaRPr lang="el-GR" dirty="0"/>
          </a:p>
        </p:txBody>
      </p:sp>
    </p:spTree>
    <p:extLst>
      <p:ext uri="{BB962C8B-B14F-4D97-AF65-F5344CB8AC3E}">
        <p14:creationId xmlns:p14="http://schemas.microsoft.com/office/powerpoint/2010/main" val="3631514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l-GR" dirty="0" smtClean="0"/>
              <a:t>Γνώσεις και </a:t>
            </a:r>
            <a:r>
              <a:rPr lang="el-GR" dirty="0"/>
              <a:t>δεξιότητες που σχετίζονται και πηγάζουν από το ίδιο το γνωστικό αντικείμενο του </a:t>
            </a:r>
            <a:r>
              <a:rPr lang="el-GR" dirty="0" smtClean="0"/>
              <a:t>μαθήματος</a:t>
            </a:r>
          </a:p>
          <a:p>
            <a:endParaRPr lang="el-GR" dirty="0" smtClean="0"/>
          </a:p>
          <a:p>
            <a:r>
              <a:rPr lang="el-GR" dirty="0" smtClean="0"/>
              <a:t>Αξίες, </a:t>
            </a:r>
            <a:r>
              <a:rPr lang="el-GR" dirty="0"/>
              <a:t>συμπεριφορές και θέσεις που έχουν σχέση και με την </a:t>
            </a:r>
            <a:r>
              <a:rPr lang="el-GR" dirty="0" smtClean="0"/>
              <a:t>κοινωνία</a:t>
            </a:r>
          </a:p>
          <a:p>
            <a:endParaRPr lang="el-GR" dirty="0" smtClean="0"/>
          </a:p>
          <a:p>
            <a:r>
              <a:rPr lang="el-GR" dirty="0" smtClean="0"/>
              <a:t>Οι στόχοι </a:t>
            </a:r>
            <a:r>
              <a:rPr lang="el-GR" dirty="0"/>
              <a:t>διακρίνονται σε καθαρά </a:t>
            </a:r>
            <a:r>
              <a:rPr lang="el-GR" u="sng" dirty="0"/>
              <a:t>γλωσσικούς</a:t>
            </a:r>
            <a:r>
              <a:rPr lang="el-GR" dirty="0"/>
              <a:t> και σε </a:t>
            </a:r>
            <a:r>
              <a:rPr lang="el-GR" u="sng" dirty="0" smtClean="0"/>
              <a:t>αξιακούς</a:t>
            </a:r>
            <a:endParaRPr lang="el-GR" u="sng" dirty="0"/>
          </a:p>
        </p:txBody>
      </p:sp>
      <p:sp>
        <p:nvSpPr>
          <p:cNvPr id="3" name="Title 2"/>
          <p:cNvSpPr>
            <a:spLocks noGrp="1"/>
          </p:cNvSpPr>
          <p:nvPr>
            <p:ph type="title"/>
          </p:nvPr>
        </p:nvSpPr>
        <p:spPr/>
        <p:txBody>
          <a:bodyPr/>
          <a:lstStyle/>
          <a:p>
            <a:r>
              <a:rPr lang="el-GR" dirty="0" smtClean="0"/>
              <a:t>Στόχοι</a:t>
            </a:r>
            <a:endParaRPr lang="el-GR" dirty="0"/>
          </a:p>
        </p:txBody>
      </p:sp>
    </p:spTree>
    <p:extLst>
      <p:ext uri="{BB962C8B-B14F-4D97-AF65-F5344CB8AC3E}">
        <p14:creationId xmlns:p14="http://schemas.microsoft.com/office/powerpoint/2010/main" val="2267246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r>
              <a:rPr lang="el-GR" dirty="0" smtClean="0"/>
              <a:t>Να </a:t>
            </a:r>
            <a:r>
              <a:rPr lang="el-GR" dirty="0"/>
              <a:t>εξοικειωθούν και να γνωρίσουν τα βασικά χαρακτηριστικά κειμενικών ειδών (όπως της ερευνητικής εργασίας) και κειμενικών τύπων (όπως του επιχειρηματολογικού, της περιγραφής και της αφήγησης), να μπορούν να τα συνδέουν με τη συνθετότητα των κοινωνικών πρακτικών και να είναι σε θέση να τα χρησιμοποιούν με επάρκεια, προκειμένου να ικανοποιήσουν τις επικοινωνιακές τους </a:t>
            </a:r>
            <a:r>
              <a:rPr lang="el-GR" dirty="0" smtClean="0"/>
              <a:t>ανάγκες</a:t>
            </a:r>
          </a:p>
          <a:p>
            <a:pPr algn="just"/>
            <a:r>
              <a:rPr lang="el-GR" dirty="0"/>
              <a:t>Να κατανοήσουν ότι τα κείμενα είναι έτσι δομημένα, ώστε να ανταποκρίνονται σε συγκεκριμένες κοινωνικές περιστάσεις, η δε δομή τους εξασφαλίζεται με τις κατάλληλες γλωσσικές επιλογές σε γλωσσικό (συνοχή) και νοηματικό επίπεδο (συνεκτικότητα)</a:t>
            </a:r>
          </a:p>
          <a:p>
            <a:endParaRPr lang="el-GR" dirty="0"/>
          </a:p>
        </p:txBody>
      </p:sp>
      <p:sp>
        <p:nvSpPr>
          <p:cNvPr id="3" name="Title 2"/>
          <p:cNvSpPr>
            <a:spLocks noGrp="1"/>
          </p:cNvSpPr>
          <p:nvPr>
            <p:ph type="title"/>
          </p:nvPr>
        </p:nvSpPr>
        <p:spPr/>
        <p:txBody>
          <a:bodyPr>
            <a:normAutofit/>
          </a:bodyPr>
          <a:lstStyle/>
          <a:p>
            <a:r>
              <a:rPr lang="el-GR" dirty="0"/>
              <a:t>Γλωσσικοί </a:t>
            </a:r>
            <a:r>
              <a:rPr lang="el-GR" dirty="0" smtClean="0"/>
              <a:t>στόχοι</a:t>
            </a:r>
            <a:endParaRPr lang="el-GR" dirty="0"/>
          </a:p>
        </p:txBody>
      </p:sp>
    </p:spTree>
    <p:extLst>
      <p:ext uri="{BB962C8B-B14F-4D97-AF65-F5344CB8AC3E}">
        <p14:creationId xmlns:p14="http://schemas.microsoft.com/office/powerpoint/2010/main" val="3250020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l-GR" dirty="0" smtClean="0"/>
              <a:t>Να </a:t>
            </a:r>
            <a:r>
              <a:rPr lang="el-GR" dirty="0"/>
              <a:t>κατανοήσουν τον ρόλο που έχει το κανάλι της επικοινωνίας, σε συνάρτηση πάντα με την ιδιαιτερότητα των κοινωνικών πρακτικών, στο είδος του λόγου που παράγεται, να εντοπίζουν και να ερμηνεύουν τις διαφορές μεταξύ προφορικού, γραπτού, υβριδικού (μίξη προφορικού και γραπτού) και πολυτροπικού λόγου και να μπορούν να τις χρησιμοποιούν στον λόγο τους</a:t>
            </a:r>
          </a:p>
          <a:p>
            <a:r>
              <a:rPr lang="el-GR" dirty="0"/>
              <a:t>Να αποκτήσουν δεξιότητες ψηφιακού γραμματισμού τέτοιες, ώστε να χρησιμοποιούν με επάρκεια τις Νέες Τεχνολογίες τόσο ως παιδαγωγικά μέσα, όσο και ως μέσα για γράψιμο/ προσωπική έκφραση</a:t>
            </a:r>
          </a:p>
          <a:p>
            <a:endParaRPr lang="el-GR" dirty="0"/>
          </a:p>
        </p:txBody>
      </p:sp>
      <p:sp>
        <p:nvSpPr>
          <p:cNvPr id="3" name="Title 2"/>
          <p:cNvSpPr>
            <a:spLocks noGrp="1"/>
          </p:cNvSpPr>
          <p:nvPr>
            <p:ph type="title"/>
          </p:nvPr>
        </p:nvSpPr>
        <p:spPr/>
        <p:txBody>
          <a:bodyPr>
            <a:normAutofit/>
          </a:bodyPr>
          <a:lstStyle/>
          <a:p>
            <a:r>
              <a:rPr lang="el-GR" dirty="0"/>
              <a:t>Γλωσσικοί </a:t>
            </a:r>
            <a:r>
              <a:rPr lang="el-GR" dirty="0" smtClean="0"/>
              <a:t>στόχοι</a:t>
            </a:r>
            <a:endParaRPr lang="el-GR" dirty="0"/>
          </a:p>
        </p:txBody>
      </p:sp>
    </p:spTree>
    <p:extLst>
      <p:ext uri="{BB962C8B-B14F-4D97-AF65-F5344CB8AC3E}">
        <p14:creationId xmlns:p14="http://schemas.microsoft.com/office/powerpoint/2010/main" val="382220120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Earth Day presentati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4B4DB3A-C1C4-465B-9355-C0B33B7AAE8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1328</Words>
  <Application>Microsoft Office PowerPoint</Application>
  <PresentationFormat>On-screen Show (4:3)</PresentationFormat>
  <Paragraphs>132</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Earth Day presentation</vt:lpstr>
      <vt:lpstr>Η ΝΕΑ ΕΛΛΗΝΙΚΗ ΓΛΩΣΣΑ ΣΤΟ ΛΥΚΕΙΟ </vt:lpstr>
      <vt:lpstr>Ποιο παράγοντες καθορίζουν το γενικότερο πλαίσιο διδασκαλίας της Νέας Ελληνικής στο Λύκειο;</vt:lpstr>
      <vt:lpstr>Ποιο παράγοντες καθορίζουν το γενικότερο πλαίσιο διδασκαλίας της Νέας Ελληνικής στο Λύκειο;</vt:lpstr>
      <vt:lpstr>Παραδοχές για τους μαθητές του Λυκείου</vt:lpstr>
      <vt:lpstr>Παραδοχές για τους μαθητές του Λυκείου</vt:lpstr>
      <vt:lpstr>Σκοπός του μαθήματος</vt:lpstr>
      <vt:lpstr>Στόχοι</vt:lpstr>
      <vt:lpstr>Γλωσσικοί στόχοι</vt:lpstr>
      <vt:lpstr>Γλωσσικοί στόχοι</vt:lpstr>
      <vt:lpstr>Αξιακοί στόχοι</vt:lpstr>
      <vt:lpstr>Αξιακοί στόχοι</vt:lpstr>
      <vt:lpstr>Άξονες δόμησης του ΑΠ της ΝΕΓ</vt:lpstr>
      <vt:lpstr>Γνώσεις για τον κόσμο, στάσεις, αξίες και πεποιθήσεις</vt:lpstr>
      <vt:lpstr>Κριτικός Γραμματισμός</vt:lpstr>
      <vt:lpstr>Κριτικός Γραμματισμός</vt:lpstr>
      <vt:lpstr>Κριτικός Γραμματισμός</vt:lpstr>
      <vt:lpstr>Δομικά στοιχεία  της κριτικής  σκέψης</vt:lpstr>
      <vt:lpstr>Γνωστικές δεξιότητες και φάσεις  παραγωγής γραπτού λόγου</vt:lpstr>
      <vt:lpstr>Γνωστικά προϊόντα  της κριτικής σκέψης</vt:lpstr>
      <vt:lpstr>Γραμματισμοί και δεξιότητες</vt:lpstr>
      <vt:lpstr>Γραμματισμοί και δεξιότητες</vt:lpstr>
      <vt:lpstr>Γνώσεις για τη γλώσσα </vt:lpstr>
      <vt:lpstr>Διδακτικές πρακτικές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2014-11-07T20:25:36Z</dcterms:created>
  <dcterms:modified xsi:type="dcterms:W3CDTF">2014-11-08T07:07:05Z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TC102513359990</vt:lpwstr>
  </property>
</Properties>
</file>